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8" r:id="rId3"/>
    <p:sldId id="286" r:id="rId4"/>
    <p:sldId id="292" r:id="rId5"/>
    <p:sldId id="287" r:id="rId6"/>
    <p:sldId id="293" r:id="rId7"/>
    <p:sldId id="294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yras Laurent" initials="PL" lastIdx="1" clrIdx="0"/>
  <p:cmAuthor id="1" name="Philippe Pierre" initials="PP" lastIdx="4" clrIdx="1"/>
  <p:cmAuthor id="2" name="Corinne.Curt" initials="CC" lastIdx="4" clrIdx="2"/>
  <p:cmAuthor id="3" name="Veylon Guillaume" initials="VG" lastIdx="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0"/>
    <a:srgbClr val="003A80"/>
    <a:srgbClr val="9293A1"/>
    <a:srgbClr val="85CCD1"/>
    <a:srgbClr val="009196"/>
    <a:srgbClr val="E95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80687" autoAdjust="0"/>
  </p:normalViewPr>
  <p:slideViewPr>
    <p:cSldViewPr>
      <p:cViewPr>
        <p:scale>
          <a:sx n="66" d="100"/>
          <a:sy n="66" d="100"/>
        </p:scale>
        <p:origin x="-1272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1674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534DB-E788-4517-B646-B2C6CFF2C884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A6E87-62A9-4DE2-88EE-E80D09ABC17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98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49256-B650-473C-A4E4-062E8A9DB27C}" type="datetimeFigureOut">
              <a:rPr lang="fr-FR" smtClean="0"/>
              <a:t>13/10/2018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80500-405F-4C78-829A-7EC64372EB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25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Mesdames et </a:t>
            </a:r>
            <a:r>
              <a:rPr lang="en-US" dirty="0" err="1" smtClean="0"/>
              <a:t>Messeiurs</a:t>
            </a:r>
            <a:r>
              <a:rPr lang="en-US" dirty="0" smtClean="0"/>
              <a:t>, bonjour,</a:t>
            </a:r>
          </a:p>
          <a:p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présenter</a:t>
            </a:r>
            <a:r>
              <a:rPr lang="en-US" dirty="0" smtClean="0"/>
              <a:t> </a:t>
            </a:r>
            <a:r>
              <a:rPr lang="en-US" dirty="0" err="1" smtClean="0"/>
              <a:t>quelques</a:t>
            </a:r>
            <a:r>
              <a:rPr lang="en-US" dirty="0" smtClean="0"/>
              <a:t> </a:t>
            </a:r>
            <a:r>
              <a:rPr lang="en-US" dirty="0" err="1" smtClean="0"/>
              <a:t>travaux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r>
              <a:rPr lang="en-US" dirty="0" smtClean="0"/>
              <a:t> et </a:t>
            </a:r>
            <a:r>
              <a:rPr lang="en-US" dirty="0" err="1" smtClean="0"/>
              <a:t>développemnt</a:t>
            </a:r>
            <a:r>
              <a:rPr lang="en-US" dirty="0" smtClean="0"/>
              <a:t> que nous </a:t>
            </a:r>
            <a:r>
              <a:rPr lang="en-US" dirty="0" err="1" smtClean="0"/>
              <a:t>conduisons</a:t>
            </a:r>
            <a:r>
              <a:rPr lang="en-US" dirty="0" smtClean="0"/>
              <a:t> au sein de mon UR à IRSTEA.</a:t>
            </a:r>
          </a:p>
          <a:p>
            <a:r>
              <a:rPr lang="en-US" dirty="0" smtClean="0"/>
              <a:t>La R&amp;D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domaine</a:t>
            </a:r>
            <a:r>
              <a:rPr lang="en-US" dirty="0" smtClean="0"/>
              <a:t> des barrages et des </a:t>
            </a:r>
            <a:r>
              <a:rPr lang="en-US" dirty="0" err="1" smtClean="0"/>
              <a:t>digues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particulièrement</a:t>
            </a:r>
            <a:r>
              <a:rPr lang="en-US" dirty="0" smtClean="0"/>
              <a:t> actives, avec des </a:t>
            </a:r>
            <a:r>
              <a:rPr lang="en-US" dirty="0" err="1" smtClean="0"/>
              <a:t>verrous</a:t>
            </a:r>
            <a:r>
              <a:rPr lang="en-US" dirty="0" smtClean="0"/>
              <a:t> de </a:t>
            </a:r>
            <a:r>
              <a:rPr lang="en-US" dirty="0" err="1" smtClean="0"/>
              <a:t>connaissances</a:t>
            </a:r>
            <a:r>
              <a:rPr lang="en-US" dirty="0" smtClean="0"/>
              <a:t> et </a:t>
            </a:r>
            <a:r>
              <a:rPr lang="en-US" dirty="0" err="1" smtClean="0"/>
              <a:t>technologiques</a:t>
            </a:r>
            <a:r>
              <a:rPr lang="en-US" dirty="0" smtClean="0"/>
              <a:t> </a:t>
            </a:r>
            <a:r>
              <a:rPr lang="en-US" dirty="0" err="1" smtClean="0"/>
              <a:t>nombreux</a:t>
            </a:r>
            <a:r>
              <a:rPr lang="en-US" dirty="0" smtClean="0"/>
              <a:t> </a:t>
            </a:r>
            <a:r>
              <a:rPr lang="en-US" dirty="0" err="1" smtClean="0"/>
              <a:t>restant</a:t>
            </a:r>
            <a:r>
              <a:rPr lang="en-US" dirty="0" smtClean="0"/>
              <a:t> à </a:t>
            </a:r>
            <a:r>
              <a:rPr lang="en-US" dirty="0" err="1" smtClean="0"/>
              <a:t>franchir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Mon </a:t>
            </a:r>
            <a:r>
              <a:rPr lang="en-US" dirty="0" err="1" smtClean="0"/>
              <a:t>unité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spécilisée</a:t>
            </a:r>
            <a:r>
              <a:rPr lang="en-US" dirty="0" smtClean="0"/>
              <a:t> sur </a:t>
            </a:r>
            <a:r>
              <a:rPr lang="en-US" dirty="0" err="1" smtClean="0"/>
              <a:t>ces</a:t>
            </a:r>
            <a:r>
              <a:rPr lang="en-US" dirty="0" smtClean="0"/>
              <a:t> questions,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également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d’autres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laboitoire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universitaires</a:t>
            </a:r>
            <a:r>
              <a:rPr lang="en-US" baseline="0" dirty="0" smtClean="0"/>
              <a:t> : je </a:t>
            </a:r>
            <a:r>
              <a:rPr lang="en-US" baseline="0" dirty="0" err="1" smtClean="0"/>
              <a:t>citerai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notamment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quelques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dont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enseignant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chercheurs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présents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aujourdhi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l’institutut</a:t>
            </a:r>
            <a:r>
              <a:rPr lang="en-US" baseline="0" dirty="0" smtClean="0"/>
              <a:t> Pascal de Clermont </a:t>
            </a:r>
            <a:r>
              <a:rPr lang="en-US" baseline="0" dirty="0" err="1" smtClean="0"/>
              <a:t>Ferrand</a:t>
            </a:r>
            <a:r>
              <a:rPr lang="en-US" baseline="0" dirty="0" smtClean="0"/>
              <a:t>, le 3SR de </a:t>
            </a:r>
            <a:r>
              <a:rPr lang="en-US" baseline="0" dirty="0" err="1" smtClean="0"/>
              <a:t>grenoble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0500-405F-4C78-829A-7EC64372EBF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42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0500-405F-4C78-829A-7EC64372EB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45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l’axe</a:t>
            </a:r>
            <a:r>
              <a:rPr lang="en-US" baseline="0" dirty="0" smtClean="0"/>
              <a:t> Géomécanique, le Projet </a:t>
            </a:r>
            <a:r>
              <a:rPr lang="en-US" baseline="0" dirty="0" err="1" smtClean="0"/>
              <a:t>s’intéresse</a:t>
            </a:r>
            <a:r>
              <a:rPr lang="en-US" baseline="0" dirty="0" smtClean="0"/>
              <a:t> à la </a:t>
            </a:r>
            <a:r>
              <a:rPr lang="fr-FR" sz="1200" b="1" dirty="0" smtClean="0"/>
              <a:t>Compréhension des phénomènes physiques </a:t>
            </a:r>
            <a:br>
              <a:rPr lang="fr-FR" sz="1200" b="1" dirty="0" smtClean="0"/>
            </a:br>
            <a:r>
              <a:rPr lang="fr-FR" sz="1200" b="1" dirty="0" smtClean="0"/>
              <a:t>s’opérant au sein des géomatériaux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err="1" smtClean="0"/>
              <a:t>Perméamètre</a:t>
            </a:r>
            <a:r>
              <a:rPr lang="fr-FR" sz="1200" b="1" dirty="0" smtClean="0"/>
              <a:t> de suffusion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smtClean="0"/>
              <a:t>Technique iso indice</a:t>
            </a:r>
            <a:r>
              <a:rPr lang="fr-FR" sz="1200" b="1" baseline="0" dirty="0" smtClean="0"/>
              <a:t> et fluorescence induite : fluidisation localisée d’un massif granulaire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baseline="0" dirty="0" smtClean="0"/>
              <a:t>PIV : champ de vitesse du liquide dans une couche de grains grossiers au dessus d’une couche de grains fins (érosion de contact)</a:t>
            </a:r>
            <a:endParaRPr lang="fr-FR" sz="1200" b="1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0500-405F-4C78-829A-7EC64372EB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999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Expérience physique du mécanisme de </a:t>
            </a:r>
            <a:r>
              <a:rPr lang="fr-F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boulance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créée un milieu granulaire bi-phasique avec :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billes de verre (3 mm) de granulométrie uniforme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fluide visqueux – huile transparente – présentant le même indice optique que le verre, ce qui permet de voir l’écoulement par transparence à travers le verre.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L’écoulement interstitiel entre les grains – écoulement de l’huile entre les billes de verre – reproduit l’écoulement de l’eau entre les grains de sable : le rapport entre la viscosité de l’huile et la taille des billes de verre permet de conserver la même turbulence,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 même nombre de Reynold, et donc les rapports de similitude entre le sable et l’eau.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Expérience numérique du mécanisme de </a:t>
            </a:r>
            <a:r>
              <a:rPr lang="fr-F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boulance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la simulation, les grains ont 1 mm de taille de granulométrie uniforme et fluide sans cohésion.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simulation numérique traite le problème hydrodynamique par la résolution des équations de Lattis Boltzmann à une taille de particule inférieure à celle des grains, permettant de nous ramener à un milieu continu à l’échelle du grain.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L’ensemble est traité par un code couplé {LBM+DEM} constituant une des techniques numériques relevant de la CFD –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Computational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Fluid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méthode de Boltzmann est une méthode alternative de simulation d'écoulements de fluides Newtonien. Contrairement à l'approche traditionnelle basée sur les équations de Navier-Stokes, la méthode correspond à une modélisation statistique de la dynamique des particules constituant le fluide. </a:t>
            </a:r>
            <a:r>
              <a:rPr lang="fr-FR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la simulation de ce procédé de collision et de propagation, il est possible de reproduire le comportement de fluides complexes</a:t>
            </a:r>
            <a:endParaRPr lang="fr-F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0500-405F-4C78-829A-7EC64372EB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99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0500-405F-4C78-829A-7EC64372EB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5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l’utilisation de la polarisation provoquée temporelle en tomographie de résistivité</a:t>
            </a:r>
          </a:p>
          <a:p>
            <a:r>
              <a:rPr lang="en-US" altLang="fr-FR" smtClean="0"/>
              <a:t>complexe</a:t>
            </a:r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80500-405F-4C78-829A-7EC64372EB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5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36000" y="2084400"/>
            <a:ext cx="6552424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7" name="Espace réservé du texte 25"/>
          <p:cNvSpPr>
            <a:spLocks noGrp="1"/>
          </p:cNvSpPr>
          <p:nvPr>
            <p:ph type="body" sz="quarter" idx="13" hasCustomPrompt="1"/>
          </p:nvPr>
        </p:nvSpPr>
        <p:spPr>
          <a:xfrm>
            <a:off x="3779912" y="3933056"/>
            <a:ext cx="4504294" cy="3597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Cliquez pour ajouter auteur</a:t>
            </a:r>
            <a:endParaRPr lang="fr-FR" dirty="0"/>
          </a:p>
        </p:txBody>
      </p:sp>
      <p:sp>
        <p:nvSpPr>
          <p:cNvPr id="8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12" y="4293096"/>
            <a:ext cx="4504294" cy="377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Date JJ mois 20XX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0154" y="5693696"/>
            <a:ext cx="110810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3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678488"/>
            <a:ext cx="7461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66763" y="809625"/>
            <a:ext cx="302895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537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0" indent="0"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630000" indent="-2286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" y="4365104"/>
            <a:ext cx="1152000" cy="1168096"/>
          </a:xfrm>
        </p:spPr>
        <p:txBody>
          <a:bodyPr anchor="b" anchorCtr="0"/>
          <a:lstStyle/>
          <a:p>
            <a:pPr algn="l"/>
            <a:r>
              <a:rPr lang="fr-FR" dirty="0" smtClean="0"/>
              <a:t>TITRE DOCUMENT DANS INSERTION PIED DE PAGE</a:t>
            </a:r>
            <a:endParaRPr lang="fr-FR" dirty="0"/>
          </a:p>
        </p:txBody>
      </p:sp>
      <p:pic>
        <p:nvPicPr>
          <p:cNvPr id="8" name="Imag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58825" y="323850"/>
            <a:ext cx="1400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317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4800" y="864001"/>
            <a:ext cx="4309688" cy="5373311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/>
            </a:lvl2pPr>
            <a:lvl3pPr>
              <a:buClr>
                <a:schemeClr val="tx2"/>
              </a:buClr>
              <a:defRPr sz="1600"/>
            </a:lvl3pPr>
            <a:lvl4pPr marL="671400" indent="0">
              <a:buNone/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00670" y="1749574"/>
            <a:ext cx="3127314" cy="44877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" y="4365104"/>
            <a:ext cx="1152000" cy="1168096"/>
          </a:xfrm>
        </p:spPr>
        <p:txBody>
          <a:bodyPr anchor="b" anchorCtr="0"/>
          <a:lstStyle/>
          <a:p>
            <a:pPr algn="l"/>
            <a:r>
              <a:rPr lang="fr-FR" dirty="0" smtClean="0"/>
              <a:t>TITRE DOCUMENT DANS INSERTION PIED DE PAGE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281600" y="864000"/>
            <a:ext cx="3290400" cy="6372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9" name="Imag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58825" y="323850"/>
            <a:ext cx="1400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140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31640" y="1600200"/>
            <a:ext cx="36004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528000" cy="45259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8" name="Image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678488"/>
            <a:ext cx="7461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numéro de diapositive 5"/>
          <p:cNvSpPr txBox="1">
            <a:spLocks/>
          </p:cNvSpPr>
          <p:nvPr userDrawn="1"/>
        </p:nvSpPr>
        <p:spPr>
          <a:xfrm>
            <a:off x="8210550" y="412750"/>
            <a:ext cx="639763" cy="365125"/>
          </a:xfrm>
          <a:prstGeom prst="rect">
            <a:avLst/>
          </a:prstGeom>
        </p:spPr>
        <p:txBody>
          <a:bodyPr anchor="ctr"/>
          <a:lstStyle/>
          <a:p>
            <a:pPr algn="r"/>
            <a:fld id="{27D443E5-1721-4074-A5F0-C0CB98E13ED9}" type="slidenum">
              <a:rPr lang="fr-FR" sz="1300">
                <a:solidFill>
                  <a:schemeClr val="tx2"/>
                </a:solidFill>
              </a:rPr>
              <a:pPr algn="r"/>
              <a:t>‹N°›</a:t>
            </a:fld>
            <a:endParaRPr lang="fr-FR" sz="1300" dirty="0">
              <a:solidFill>
                <a:schemeClr val="tx2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" y="4365104"/>
            <a:ext cx="1152000" cy="1168096"/>
          </a:xfrm>
        </p:spPr>
        <p:txBody>
          <a:bodyPr anchor="b" anchorCtr="0"/>
          <a:lstStyle/>
          <a:p>
            <a:pPr algn="l"/>
            <a:r>
              <a:rPr lang="fr-FR" dirty="0" smtClean="0"/>
              <a:t>TITRE DOCUMENT DANS INSERTION PIED DE PAGE</a:t>
            </a:r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281600" y="864000"/>
            <a:ext cx="7387200" cy="6372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13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58825" y="323850"/>
            <a:ext cx="1400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29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58825" y="323850"/>
            <a:ext cx="14001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951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- Institutionn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8825" y="323850"/>
            <a:ext cx="14001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678488"/>
            <a:ext cx="7461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0702" y="864800"/>
            <a:ext cx="7683786" cy="433947"/>
          </a:xfrm>
        </p:spPr>
        <p:txBody>
          <a:bodyPr/>
          <a:lstStyle>
            <a:lvl1pPr algn="l">
              <a:defRPr sz="2800" spc="10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0" y="5006912"/>
            <a:ext cx="1126019" cy="372568"/>
          </a:xfrm>
        </p:spPr>
        <p:txBody>
          <a:bodyPr anchor="b" anchorCtr="0"/>
          <a:lstStyle>
            <a:lvl1pPr marL="0" indent="0" algn="r">
              <a:lnSpc>
                <a:spcPts val="1200"/>
              </a:lnSpc>
              <a:spcBef>
                <a:spcPts val="0"/>
              </a:spcBef>
              <a:buNone/>
              <a:defRPr sz="1000" cap="all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0" y="5353496"/>
            <a:ext cx="1126019" cy="324541"/>
          </a:xfrm>
        </p:spPr>
        <p:txBody>
          <a:bodyPr/>
          <a:lstStyle>
            <a:lvl1pPr marL="0" indent="0" algn="r">
              <a:buNone/>
              <a:defRPr sz="800" cap="all" baseline="0">
                <a:solidFill>
                  <a:srgbClr val="00B0F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5"/>
          </p:nvPr>
        </p:nvSpPr>
        <p:spPr>
          <a:xfrm>
            <a:off x="1280702" y="1298748"/>
            <a:ext cx="7683786" cy="252413"/>
          </a:xfrm>
        </p:spPr>
        <p:txBody>
          <a:bodyPr/>
          <a:lstStyle>
            <a:lvl1pPr marL="0" indent="0">
              <a:buNone/>
              <a:defRPr sz="1800" cap="all" spc="-30" baseline="0">
                <a:solidFill>
                  <a:srgbClr val="74758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16"/>
          </p:nvPr>
        </p:nvSpPr>
        <p:spPr>
          <a:xfrm>
            <a:off x="1290226" y="1815977"/>
            <a:ext cx="7683375" cy="4452200"/>
          </a:xfrm>
        </p:spPr>
        <p:txBody>
          <a:bodyPr/>
          <a:lstStyle>
            <a:lvl1pPr marL="0" indent="0">
              <a:buNone/>
              <a:tabLst/>
              <a:defRPr lang="fr-FR" sz="1800" kern="1200" dirty="0" smtClean="0">
                <a:solidFill>
                  <a:srgbClr val="00B0F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>
                <a:solidFill>
                  <a:srgbClr val="747586"/>
                </a:solidFill>
              </a:defRPr>
            </a:lvl2pPr>
            <a:lvl3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aseline="0"/>
            </a:lvl3pPr>
            <a:lvl4pPr marL="628650" marR="0" indent="-273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EE0"/>
              </a:buClr>
              <a:buSzTx/>
              <a:buFont typeface="Wingdings" pitchFamily="2" charset="2"/>
              <a:buChar char="§"/>
              <a:tabLst/>
              <a:defRPr lang="fr-FR" sz="16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buFont typeface="Wingdings" pitchFamily="2" charset="2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25370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81600" y="864000"/>
            <a:ext cx="7387200" cy="63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8800" y="1814400"/>
            <a:ext cx="738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000" y="4748400"/>
            <a:ext cx="1152000" cy="85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fr-FR" smtClean="0"/>
              <a:t>TITRE DOCUMENT DANS INSERTION PIED DE PAGE</a:t>
            </a:r>
            <a:endParaRPr lang="fr-FR" dirty="0"/>
          </a:p>
        </p:txBody>
      </p: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8210550" y="412750"/>
            <a:ext cx="639763" cy="365125"/>
          </a:xfrm>
          <a:prstGeom prst="rect">
            <a:avLst/>
          </a:prstGeom>
        </p:spPr>
        <p:txBody>
          <a:bodyPr anchor="ctr"/>
          <a:lstStyle/>
          <a:p>
            <a:pPr algn="r"/>
            <a:fld id="{27D443E5-1721-4074-A5F0-C0CB98E13ED9}" type="slidenum">
              <a:rPr lang="fr-FR" sz="1300">
                <a:solidFill>
                  <a:schemeClr val="tx2"/>
                </a:solidFill>
              </a:rPr>
              <a:pPr algn="r"/>
              <a:t>‹N°›</a:t>
            </a:fld>
            <a:endParaRPr lang="fr-FR" sz="1300" dirty="0">
              <a:solidFill>
                <a:schemeClr val="tx2"/>
              </a:solidFill>
            </a:endParaRPr>
          </a:p>
        </p:txBody>
      </p:sp>
      <p:pic>
        <p:nvPicPr>
          <p:cNvPr id="8" name="Imag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678488"/>
            <a:ext cx="7461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03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5" r:id="rId5"/>
    <p:sldLayoutId id="214748365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30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rgbClr val="003A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2.wmv"/><Relationship Id="rId7" Type="http://schemas.openxmlformats.org/officeDocument/2006/relationships/image" Target="../media/image1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video" Target="../media/media2.wmv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475656" y="2247007"/>
            <a:ext cx="7848568" cy="1470025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La recherche et développement </a:t>
            </a:r>
            <a:br>
              <a:rPr lang="fr-FR" sz="2800" b="1" dirty="0" smtClean="0"/>
            </a:br>
            <a:r>
              <a:rPr lang="fr-FR" sz="2800" b="1" dirty="0" smtClean="0"/>
              <a:t>dans le domaine des ouvrages hydrauliques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800" b="1" dirty="0" smtClean="0"/>
              <a:t>IRSTEA </a:t>
            </a:r>
            <a:r>
              <a:rPr lang="fr-FR" sz="2000" b="1" dirty="0" smtClean="0"/>
              <a:t>– Centre d’Aix-en-Provence</a:t>
            </a:r>
            <a:r>
              <a:rPr lang="fr-FR" sz="2800" b="1" dirty="0"/>
              <a:t/>
            </a:r>
            <a:br>
              <a:rPr lang="fr-FR" sz="2800" b="1" dirty="0"/>
            </a:br>
            <a:r>
              <a:rPr lang="fr-FR" sz="2800" b="1" dirty="0"/>
              <a:t/>
            </a:r>
            <a:br>
              <a:rPr lang="fr-FR" sz="2800" b="1" dirty="0"/>
            </a:br>
            <a:endParaRPr lang="fr-FR" sz="2800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075818" y="4725417"/>
            <a:ext cx="4504294" cy="359767"/>
          </a:xfrm>
        </p:spPr>
        <p:txBody>
          <a:bodyPr>
            <a:noAutofit/>
          </a:bodyPr>
          <a:lstStyle/>
          <a:p>
            <a:pPr algn="ctr"/>
            <a:r>
              <a:rPr lang="fr-FR" sz="2000" dirty="0" smtClean="0"/>
              <a:t>Laurent Peyras</a:t>
            </a:r>
            <a:endParaRPr lang="fr-FR" sz="200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899592" y="5153223"/>
            <a:ext cx="5544616" cy="377825"/>
          </a:xfrm>
        </p:spPr>
        <p:txBody>
          <a:bodyPr>
            <a:noAutofit/>
          </a:bodyPr>
          <a:lstStyle/>
          <a:p>
            <a:pPr algn="ctr"/>
            <a:r>
              <a:rPr lang="fr-FR" b="1" dirty="0"/>
              <a:t>Journée CFBR pour les écoles d’ingénieurs </a:t>
            </a:r>
            <a:br>
              <a:rPr lang="fr-FR" b="1" dirty="0"/>
            </a:br>
            <a:r>
              <a:rPr lang="fr-FR" b="1" dirty="0" smtClean="0"/>
              <a:t>13 octobre 2018 – Génissiat</a:t>
            </a:r>
            <a:endParaRPr lang="fr-FR" b="1" dirty="0"/>
          </a:p>
        </p:txBody>
      </p:sp>
      <p:sp>
        <p:nvSpPr>
          <p:cNvPr id="3" name="AutoShape 2" descr="Résultat de recherche d'images pour &quot;barrage de bimon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ésultat de recherche d'images pour &quot;barrage de bimont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Résultat de recherche d'images pour &quot;logo cfb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452" y="155574"/>
            <a:ext cx="15811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ésultat de recherche d'images pour &quot;logo cnr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31" y="6381328"/>
            <a:ext cx="1462865" cy="3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Résultat de recherche d'images pour &quot;barrage genissiat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8"/>
          <a:stretch>
            <a:fillRect/>
          </a:stretch>
        </p:blipFill>
        <p:spPr bwMode="auto">
          <a:xfrm>
            <a:off x="6645607" y="4297064"/>
            <a:ext cx="2390889" cy="186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5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919592"/>
            <a:ext cx="7862400" cy="6372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IRSTEA</a:t>
            </a:r>
            <a:br>
              <a:rPr lang="fr-FR" dirty="0" smtClean="0"/>
            </a:br>
            <a:r>
              <a:rPr lang="fr-FR" sz="2200" dirty="0" smtClean="0"/>
              <a:t>Unité Géomécanique Génie Civil </a:t>
            </a:r>
            <a:endParaRPr lang="fr-FR" sz="2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59632" y="1916832"/>
            <a:ext cx="7675688" cy="4176464"/>
          </a:xfrm>
        </p:spPr>
        <p:txBody>
          <a:bodyPr>
            <a:noAutofit/>
          </a:bodyPr>
          <a:lstStyle/>
          <a:p>
            <a:r>
              <a:rPr lang="fr-FR" b="1" dirty="0" smtClean="0"/>
              <a:t>Thématique générale de nos activités</a:t>
            </a:r>
          </a:p>
          <a:p>
            <a:pPr lvl="1"/>
            <a:r>
              <a:rPr lang="fr-FR" dirty="0" smtClean="0"/>
              <a:t>Etude des risques liés aux ouvrages hydrauliques et de protection – barrages, digues, aménagements hydrauliques en sites fluvial et maritime.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Recherches et expertises relevant du champ de la Géomécanique, du Génie Civil,</a:t>
            </a:r>
            <a:br>
              <a:rPr lang="fr-FR" dirty="0" smtClean="0"/>
            </a:br>
            <a:r>
              <a:rPr lang="fr-FR" dirty="0" smtClean="0"/>
              <a:t>s’appuyant sur l’expérimentation et sur la modélisation numérique,</a:t>
            </a:r>
            <a:br>
              <a:rPr lang="fr-FR" dirty="0" smtClean="0"/>
            </a:br>
            <a:r>
              <a:rPr lang="fr-FR" dirty="0" smtClean="0"/>
              <a:t> aux échelles du matériau et des ouvrages.</a:t>
            </a:r>
          </a:p>
          <a:p>
            <a:pPr lvl="1"/>
            <a:endParaRPr lang="fr-FR" dirty="0"/>
          </a:p>
          <a:p>
            <a:r>
              <a:rPr lang="fr-FR" dirty="0" smtClean="0"/>
              <a:t>Ressources humaines actuelles : 45 collaborateurs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25 personnels permanents : 12 ingénieurs-docteurs </a:t>
            </a:r>
            <a:r>
              <a:rPr lang="fr-FR" sz="1400" dirty="0" smtClean="0"/>
              <a:t>dont </a:t>
            </a:r>
            <a:r>
              <a:rPr lang="fr-FR" dirty="0" smtClean="0"/>
              <a:t>4 HDR, </a:t>
            </a:r>
            <a:br>
              <a:rPr lang="fr-FR" dirty="0" smtClean="0"/>
            </a:br>
            <a:r>
              <a:rPr lang="fr-FR" dirty="0" smtClean="0"/>
              <a:t>10 ingénieurs, 3 techniciens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fr-FR" dirty="0" smtClean="0"/>
              <a:t>20 personnels contractuels : 13 doctorants, 4 post doctorants, 3 ingénieurs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fr-FR" dirty="0"/>
          </a:p>
          <a:p>
            <a:r>
              <a:rPr lang="fr-FR" dirty="0" smtClean="0"/>
              <a:t>2 principaux axes scientifiques et techniques</a:t>
            </a:r>
            <a:endParaRPr lang="fr-FR" dirty="0"/>
          </a:p>
          <a:p>
            <a:pPr lvl="1"/>
            <a:r>
              <a:rPr lang="fr-FR" dirty="0" smtClean="0"/>
              <a:t>(1) Géomécanique,     (2) Génie Civil,      </a:t>
            </a:r>
            <a:endParaRPr lang="fr-FR" dirty="0"/>
          </a:p>
          <a:p>
            <a:endParaRPr lang="fr-FR" dirty="0" smtClean="0"/>
          </a:p>
          <a:p>
            <a:endParaRPr lang="fr-FR" sz="1050" dirty="0" smtClean="0"/>
          </a:p>
          <a:p>
            <a:pPr lvl="1"/>
            <a:r>
              <a:rPr lang="fr-FR" dirty="0" smtClean="0"/>
              <a:t>		</a:t>
            </a:r>
          </a:p>
          <a:p>
            <a:endParaRPr lang="fr-FR" dirty="0"/>
          </a:p>
        </p:txBody>
      </p:sp>
      <p:pic>
        <p:nvPicPr>
          <p:cNvPr id="8" name="Picture 8" descr="T:\GENIE_CIVIL\RECHERCHE\Projets_de_Recherche\BARALTISUR\Documentation\Francoise Dinger\Perchée1_PA28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23" y="19025"/>
            <a:ext cx="945990" cy="7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499" b="6088"/>
          <a:stretch>
            <a:fillRect/>
          </a:stretch>
        </p:blipFill>
        <p:spPr bwMode="auto">
          <a:xfrm>
            <a:off x="43372" y="4847440"/>
            <a:ext cx="1074785" cy="78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Résultat de recherche d'images pour &quot;malpasset barrag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" y="4001620"/>
            <a:ext cx="1061121" cy="79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ésultat de recherche d'images pour &quot;digue maritim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Résultat de recherche d'images pour &quot;digue maritime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624"/>
            <a:ext cx="105652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ésultat de recherche d'images pour &quot;digue orleans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00" y="1241799"/>
            <a:ext cx="1024383" cy="61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ésultat de recherche d'images pour &quot;barrage en remblai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14" y="902057"/>
            <a:ext cx="969182" cy="6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368066" y="2731925"/>
            <a:ext cx="7775933" cy="4081451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fr-FR" sz="1800" dirty="0" smtClean="0">
                <a:solidFill>
                  <a:schemeClr val="tx2"/>
                </a:solidFill>
              </a:rPr>
              <a:t>Thématiques</a:t>
            </a:r>
            <a:endParaRPr lang="fr-FR" sz="1800" dirty="0">
              <a:solidFill>
                <a:schemeClr val="tx2"/>
              </a:solidFill>
            </a:endParaRPr>
          </a:p>
          <a:p>
            <a:pPr lvl="2"/>
            <a:r>
              <a:rPr lang="fr-FR" dirty="0" smtClean="0"/>
              <a:t>Erosion </a:t>
            </a:r>
            <a:r>
              <a:rPr lang="fr-FR" dirty="0"/>
              <a:t>interne et de surface des </a:t>
            </a:r>
            <a:r>
              <a:rPr lang="fr-FR" dirty="0" smtClean="0"/>
              <a:t>sols</a:t>
            </a:r>
            <a:endParaRPr lang="fr-FR" dirty="0"/>
          </a:p>
          <a:p>
            <a:pPr lvl="2"/>
            <a:r>
              <a:rPr lang="fr-FR" dirty="0" smtClean="0"/>
              <a:t>Instabilités </a:t>
            </a:r>
            <a:r>
              <a:rPr lang="fr-FR" dirty="0"/>
              <a:t>mécaniques et </a:t>
            </a:r>
            <a:r>
              <a:rPr lang="fr-FR" dirty="0" smtClean="0"/>
              <a:t>hydromécaniques</a:t>
            </a:r>
            <a:endParaRPr lang="fr-FR" dirty="0"/>
          </a:p>
          <a:p>
            <a:pPr lvl="2"/>
            <a:r>
              <a:rPr lang="fr-FR" dirty="0"/>
              <a:t>Comportement et durabilité des sols </a:t>
            </a:r>
            <a:r>
              <a:rPr lang="fr-FR" dirty="0" smtClean="0"/>
              <a:t>traités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Démarches</a:t>
            </a:r>
          </a:p>
          <a:p>
            <a:pPr lvl="2"/>
            <a:r>
              <a:rPr lang="fr-FR" dirty="0" smtClean="0"/>
              <a:t>Expérimentations physiques, géomécaniques laboratoire et in situ</a:t>
            </a:r>
            <a:endParaRPr lang="fr-FR" dirty="0"/>
          </a:p>
          <a:p>
            <a:pPr lvl="2"/>
            <a:r>
              <a:rPr lang="fr-FR" dirty="0" smtClean="0"/>
              <a:t>Modélisations </a:t>
            </a:r>
            <a:r>
              <a:rPr lang="fr-FR" dirty="0"/>
              <a:t>théoriques et numériques multi-physiques et multi-échelles</a:t>
            </a:r>
          </a:p>
          <a:p>
            <a:endParaRPr lang="fr-FR" sz="2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Axe Géomécanique</a:t>
            </a:r>
            <a:r>
              <a:rPr lang="fr-FR" dirty="0"/>
              <a:t> </a:t>
            </a:r>
          </a:p>
        </p:txBody>
      </p:sp>
      <p:pic>
        <p:nvPicPr>
          <p:cNvPr id="8" name="Picture 3" descr="C:\Users\Laurent.Peyras\AppData\Local\Microsoft\Windows\Temporary Internet Files\Content.Outlook\H1X97N6V\IMG_0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05" y="260648"/>
            <a:ext cx="1787691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5" y="4025531"/>
            <a:ext cx="1080000" cy="1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F:\Photo-Vidéo d'Essai\Suffusion_Cellule d'Erosion\Fabrication d'échantillon\05-08-2016\P_20160805_141003_Doa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582" y="1844824"/>
            <a:ext cx="1080000" cy="207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/>
          <a:stretch>
            <a:fillRect/>
          </a:stretch>
        </p:blipFill>
        <p:spPr bwMode="auto">
          <a:xfrm>
            <a:off x="8024994" y="5733368"/>
            <a:ext cx="995904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pierre.philippe\Pierre\Recherche\TR-RIVAGE\Evaluation_TR-2012\Iso-indice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6"/>
          <a:stretch/>
        </p:blipFill>
        <p:spPr bwMode="auto">
          <a:xfrm>
            <a:off x="7793107" y="1772928"/>
            <a:ext cx="1224917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47663" y="1641574"/>
            <a:ext cx="5472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Compréhension des phénomènes physiques </a:t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s’opérant au sein des </a:t>
            </a:r>
            <a:r>
              <a:rPr lang="fr-FR" b="1" dirty="0" err="1">
                <a:solidFill>
                  <a:schemeClr val="tx2"/>
                </a:solidFill>
              </a:rPr>
              <a:t>géomatériaux</a:t>
            </a:r>
            <a:endParaRPr lang="fr-FR" b="1" dirty="0">
              <a:solidFill>
                <a:schemeClr val="tx2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73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368066" y="2780928"/>
            <a:ext cx="8172486" cy="2231336"/>
          </a:xfrm>
        </p:spPr>
        <p:txBody>
          <a:bodyPr>
            <a:noAutofit/>
          </a:bodyPr>
          <a:lstStyle/>
          <a:p>
            <a:pPr lvl="1">
              <a:spcBef>
                <a:spcPts val="1200"/>
              </a:spcBef>
            </a:pPr>
            <a:r>
              <a:rPr lang="fr-FR" sz="2000" dirty="0">
                <a:solidFill>
                  <a:schemeClr val="tx2"/>
                </a:solidFill>
              </a:rPr>
              <a:t>2</a:t>
            </a:r>
            <a:r>
              <a:rPr lang="fr-FR" sz="2000" dirty="0" smtClean="0">
                <a:solidFill>
                  <a:schemeClr val="tx2"/>
                </a:solidFill>
              </a:rPr>
              <a:t> illustrations de travaux de R&amp;D</a:t>
            </a:r>
            <a:endParaRPr lang="fr-FR" sz="2000" dirty="0">
              <a:solidFill>
                <a:schemeClr val="tx2"/>
              </a:solidFill>
            </a:endParaRPr>
          </a:p>
          <a:p>
            <a:pPr lvl="2"/>
            <a:r>
              <a:rPr lang="fr-FR" sz="1800" dirty="0" smtClean="0"/>
              <a:t>Expérimentation physique du mécanisme de boulance</a:t>
            </a:r>
          </a:p>
          <a:p>
            <a:pPr lvl="2"/>
            <a:r>
              <a:rPr lang="fr-FR" sz="1800" dirty="0" smtClean="0"/>
              <a:t>Modélisation numérique du mécanisme de boulance</a:t>
            </a:r>
          </a:p>
          <a:p>
            <a:pPr marL="401400" lvl="2" indent="0">
              <a:buNone/>
            </a:pPr>
            <a:endParaRPr lang="fr-FR" sz="1800" dirty="0" smtClean="0"/>
          </a:p>
          <a:p>
            <a:pPr lvl="2"/>
            <a:endParaRPr lang="fr-FR" sz="1800" dirty="0" smtClean="0"/>
          </a:p>
          <a:p>
            <a:endParaRPr lang="fr-FR" sz="2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Axe Géomécanique</a:t>
            </a:r>
            <a:r>
              <a:rPr lang="fr-FR" dirty="0"/>
              <a:t> 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81533"/>
            <a:ext cx="1080000" cy="1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F:\Photo-Vidéo d'Essai\Suffusion_Cellule d'Erosion\Fabrication d'échantillon\05-08-2016\P_20160805_141003_Doa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0582" y="1844824"/>
            <a:ext cx="1080000" cy="207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/>
          <a:stretch>
            <a:fillRect/>
          </a:stretch>
        </p:blipFill>
        <p:spPr bwMode="auto">
          <a:xfrm>
            <a:off x="8024994" y="5733368"/>
            <a:ext cx="995904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47663" y="1641574"/>
            <a:ext cx="5472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Compréhension des phénomènes physiques </a:t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s’opérant au sein des </a:t>
            </a:r>
            <a:r>
              <a:rPr lang="fr-FR" b="1" dirty="0" err="1">
                <a:solidFill>
                  <a:schemeClr val="tx2"/>
                </a:solidFill>
              </a:rPr>
              <a:t>géomatériaux</a:t>
            </a:r>
            <a:endParaRPr lang="fr-FR" b="1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pic>
        <p:nvPicPr>
          <p:cNvPr id="3" name="boulance-exp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60825" y="4824536"/>
            <a:ext cx="1772816" cy="1772816"/>
          </a:xfrm>
          <a:prstGeom prst="rect">
            <a:avLst/>
          </a:prstGeom>
        </p:spPr>
      </p:pic>
      <p:pic>
        <p:nvPicPr>
          <p:cNvPr id="4" name="boulance-simu.wm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36909" y="4741422"/>
            <a:ext cx="28384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/>
          <a:stretch/>
        </p:blipFill>
        <p:spPr bwMode="auto">
          <a:xfrm>
            <a:off x="6280030" y="5939052"/>
            <a:ext cx="2828474" cy="946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Axe </a:t>
            </a:r>
            <a:r>
              <a:rPr lang="fr-FR" dirty="0"/>
              <a:t>Génie Civil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2143397"/>
            <a:ext cx="7560840" cy="4525963"/>
          </a:xfrm>
        </p:spPr>
        <p:txBody>
          <a:bodyPr>
            <a:normAutofit/>
          </a:bodyPr>
          <a:lstStyle/>
          <a:p>
            <a:pPr lvl="1"/>
            <a:r>
              <a:rPr lang="fr-FR" sz="2000" dirty="0" smtClean="0">
                <a:solidFill>
                  <a:schemeClr val="tx2"/>
                </a:solidFill>
              </a:rPr>
              <a:t>Thématiques</a:t>
            </a:r>
            <a:endParaRPr lang="fr-FR" sz="2000" dirty="0">
              <a:solidFill>
                <a:schemeClr val="tx2"/>
              </a:solidFill>
            </a:endParaRPr>
          </a:p>
          <a:p>
            <a:pPr lvl="2"/>
            <a:r>
              <a:rPr lang="fr-FR" sz="1800" dirty="0"/>
              <a:t>Sûreté de Fonctionnement et Fiabilité des </a:t>
            </a:r>
            <a:r>
              <a:rPr lang="fr-FR" sz="1800" dirty="0" smtClean="0"/>
              <a:t>systèmes hydrauliques</a:t>
            </a:r>
          </a:p>
          <a:p>
            <a:pPr lvl="2"/>
            <a:r>
              <a:rPr lang="fr-FR" sz="1800" dirty="0"/>
              <a:t>Modélisation </a:t>
            </a:r>
            <a:r>
              <a:rPr lang="fr-FR" sz="1800" dirty="0" smtClean="0"/>
              <a:t>des </a:t>
            </a:r>
            <a:r>
              <a:rPr lang="fr-FR" sz="1800" dirty="0"/>
              <a:t>instabilités à l’échelle de l’ouvrage</a:t>
            </a:r>
          </a:p>
          <a:p>
            <a:pPr lvl="2"/>
            <a:r>
              <a:rPr lang="fr-FR" sz="1800" dirty="0" smtClean="0"/>
              <a:t>Auscultation </a:t>
            </a:r>
            <a:r>
              <a:rPr lang="fr-FR" sz="1800" dirty="0"/>
              <a:t>et </a:t>
            </a:r>
            <a:r>
              <a:rPr lang="fr-FR" sz="1800" dirty="0" smtClean="0"/>
              <a:t>diagnostic des ouvrages</a:t>
            </a:r>
          </a:p>
          <a:p>
            <a:pPr lvl="2"/>
            <a:endParaRPr lang="fr-FR" sz="1800" dirty="0"/>
          </a:p>
          <a:p>
            <a:r>
              <a:rPr lang="fr-FR" sz="2000" dirty="0" smtClean="0"/>
              <a:t>Démarches</a:t>
            </a:r>
            <a:endParaRPr lang="fr-FR" sz="2000" dirty="0"/>
          </a:p>
          <a:p>
            <a:pPr lvl="2"/>
            <a:r>
              <a:rPr lang="fr-FR" sz="1800" dirty="0" smtClean="0"/>
              <a:t>Analyse </a:t>
            </a:r>
            <a:r>
              <a:rPr lang="fr-FR" sz="1800" dirty="0"/>
              <a:t>de risques et couplages mécano-fiabilistes</a:t>
            </a:r>
          </a:p>
          <a:p>
            <a:pPr lvl="2"/>
            <a:r>
              <a:rPr lang="fr-FR" sz="1800" dirty="0"/>
              <a:t>Modélisation numérique </a:t>
            </a:r>
            <a:r>
              <a:rPr lang="fr-FR" sz="1800" dirty="0" smtClean="0"/>
              <a:t>avancée</a:t>
            </a:r>
            <a:endParaRPr lang="fr-FR" sz="1800" dirty="0"/>
          </a:p>
          <a:p>
            <a:pPr lvl="2"/>
            <a:r>
              <a:rPr lang="fr-FR" sz="1800" dirty="0"/>
              <a:t>Expérimentations in situ</a:t>
            </a:r>
          </a:p>
          <a:p>
            <a:pPr marL="401400" lvl="2" indent="0">
              <a:buNone/>
            </a:pPr>
            <a:endParaRPr lang="fr-FR" sz="1800" dirty="0"/>
          </a:p>
          <a:p>
            <a:pPr lvl="2"/>
            <a:endParaRPr lang="fr-FR" sz="1800" dirty="0"/>
          </a:p>
          <a:p>
            <a:pPr lvl="2"/>
            <a:endParaRPr lang="fr-FR" sz="1800" dirty="0"/>
          </a:p>
          <a:p>
            <a:pPr lvl="2"/>
            <a:endParaRPr lang="fr-FR" sz="1800" dirty="0"/>
          </a:p>
          <a:p>
            <a:pPr lvl="1"/>
            <a:endParaRPr lang="fr-FR" sz="1800" i="1" dirty="0">
              <a:solidFill>
                <a:srgbClr val="00B0F0"/>
              </a:solidFill>
            </a:endParaRPr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16" name="Picture 10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16" y="795028"/>
            <a:ext cx="1390252" cy="93610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4637"/>
            <a:ext cx="1244852" cy="94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86687" y="3429000"/>
            <a:ext cx="1316961" cy="1224136"/>
            <a:chOff x="864669" y="-3470315"/>
            <a:chExt cx="3573857" cy="2857873"/>
          </a:xfrm>
        </p:grpSpPr>
        <p:pic>
          <p:nvPicPr>
            <p:cNvPr id="9" name="Picture 19" descr="Afficher l'image d'origin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42" t="16581" r="1242" b="645"/>
            <a:stretch/>
          </p:blipFill>
          <p:spPr bwMode="auto">
            <a:xfrm>
              <a:off x="864669" y="-3367314"/>
              <a:ext cx="3203731" cy="2651872"/>
            </a:xfrm>
            <a:prstGeom prst="rect">
              <a:avLst/>
            </a:prstGeom>
            <a:noFill/>
          </p:spPr>
        </p:pic>
        <p:pic>
          <p:nvPicPr>
            <p:cNvPr id="10" name="Picture 2" descr="C:\Users\anthony.mouyeaux\Desktop\PPT\_Figures\Soutenance\ImportanceFactorsDrawingFORM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278" r="100000"/>
            <a:stretch/>
          </p:blipFill>
          <p:spPr bwMode="auto">
            <a:xfrm>
              <a:off x="3970688" y="-3470315"/>
              <a:ext cx="467838" cy="28578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7488324" y="1018566"/>
            <a:ext cx="108012" cy="10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971407" cy="433387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fr-FR" altLang="fr-FR" sz="2400" dirty="0">
                <a:latin typeface="Arial" charset="0"/>
                <a:cs typeface="Arial" charset="0"/>
              </a:rPr>
              <a:t>Développement de technologies de mesures distribuées à base de Fibres Optiques et de modèles d’analyse de la température pour la détection des fuites </a:t>
            </a:r>
          </a:p>
        </p:txBody>
      </p:sp>
      <p:grpSp>
        <p:nvGrpSpPr>
          <p:cNvPr id="6155" name="Group 18"/>
          <p:cNvGrpSpPr>
            <a:grpSpLocks/>
          </p:cNvGrpSpPr>
          <p:nvPr/>
        </p:nvGrpSpPr>
        <p:grpSpPr bwMode="auto">
          <a:xfrm>
            <a:off x="5508104" y="4963664"/>
            <a:ext cx="3544539" cy="1777704"/>
            <a:chOff x="94" y="2002"/>
            <a:chExt cx="1818" cy="864"/>
          </a:xfrm>
        </p:grpSpPr>
        <p:sp>
          <p:nvSpPr>
            <p:cNvPr id="6159" name="Rectangle 19"/>
            <p:cNvSpPr>
              <a:spLocks noChangeArrowheads="1"/>
            </p:cNvSpPr>
            <p:nvPr/>
          </p:nvSpPr>
          <p:spPr bwMode="auto">
            <a:xfrm>
              <a:off x="94" y="2002"/>
              <a:ext cx="1818" cy="8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009EE0"/>
                </a:buClr>
                <a:buFont typeface="Wingdings" pitchFamily="2" charset="2"/>
                <a:buChar char="§"/>
                <a:defRPr sz="1600">
                  <a:solidFill>
                    <a:srgbClr val="083F88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fr-FR" sz="1800">
                <a:solidFill>
                  <a:schemeClr val="tx1"/>
                </a:solidFill>
              </a:endParaRPr>
            </a:p>
          </p:txBody>
        </p:sp>
        <p:grpSp>
          <p:nvGrpSpPr>
            <p:cNvPr id="6160" name="Group 20"/>
            <p:cNvGrpSpPr>
              <a:grpSpLocks/>
            </p:cNvGrpSpPr>
            <p:nvPr/>
          </p:nvGrpSpPr>
          <p:grpSpPr bwMode="auto">
            <a:xfrm>
              <a:off x="96" y="2003"/>
              <a:ext cx="1814" cy="863"/>
              <a:chOff x="96" y="2003"/>
              <a:chExt cx="1814" cy="863"/>
            </a:xfrm>
          </p:grpSpPr>
          <p:pic>
            <p:nvPicPr>
              <p:cNvPr id="6161" name="Picture 21" descr="SensoLux-™-Optical-#2E24EC8.jpg                                02E24EBFDD2012w                        7C2685A7: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" y="2005"/>
                <a:ext cx="659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2" name="Picture 22" descr="hiver_w.jpg                                                    02B9C240DD2012w                        7C2685A7: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400"/>
                <a:ext cx="1814" cy="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3" name="Picture 23" descr="iso_mars2015.jpg                                               00026A12DD2012w                        7C2685A7: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5" y="2003"/>
                <a:ext cx="528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64" name="Freeform 24"/>
              <p:cNvSpPr>
                <a:spLocks/>
              </p:cNvSpPr>
              <p:nvPr/>
            </p:nvSpPr>
            <p:spPr bwMode="auto">
              <a:xfrm>
                <a:off x="616" y="2368"/>
                <a:ext cx="160" cy="352"/>
              </a:xfrm>
              <a:custGeom>
                <a:avLst/>
                <a:gdLst>
                  <a:gd name="T0" fmla="*/ 1 w 282"/>
                  <a:gd name="T1" fmla="*/ 6 h 978"/>
                  <a:gd name="T2" fmla="*/ 0 w 282"/>
                  <a:gd name="T3" fmla="*/ 2 h 978"/>
                  <a:gd name="T4" fmla="*/ 16 w 282"/>
                  <a:gd name="T5" fmla="*/ 0 h 978"/>
                  <a:gd name="T6" fmla="*/ 17 w 282"/>
                  <a:gd name="T7" fmla="*/ 4 h 978"/>
                  <a:gd name="T8" fmla="*/ 1 w 282"/>
                  <a:gd name="T9" fmla="*/ 6 h 9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2" h="978">
                    <a:moveTo>
                      <a:pt x="2" y="978"/>
                    </a:moveTo>
                    <a:lnTo>
                      <a:pt x="0" y="282"/>
                    </a:lnTo>
                    <a:lnTo>
                      <a:pt x="280" y="0"/>
                    </a:lnTo>
                    <a:lnTo>
                      <a:pt x="282" y="704"/>
                    </a:lnTo>
                    <a:lnTo>
                      <a:pt x="2" y="97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5" name="AutoShape 25"/>
              <p:cNvSpPr>
                <a:spLocks noChangeArrowheads="1"/>
              </p:cNvSpPr>
              <p:nvPr/>
            </p:nvSpPr>
            <p:spPr bwMode="auto">
              <a:xfrm rot="-932462">
                <a:off x="806" y="2300"/>
                <a:ext cx="218" cy="58"/>
              </a:xfrm>
              <a:prstGeom prst="rightArrow">
                <a:avLst>
                  <a:gd name="adj1" fmla="val 50000"/>
                  <a:gd name="adj2" fmla="val 93966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009EE0"/>
                  </a:buClr>
                  <a:buFont typeface="Wingdings" pitchFamily="2" charset="2"/>
                  <a:buChar char="§"/>
                  <a:defRPr sz="1600">
                    <a:solidFill>
                      <a:srgbClr val="083F88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fr-FR"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158" name="ZoneTexte 3"/>
          <p:cNvSpPr txBox="1">
            <a:spLocks noChangeArrowheads="1"/>
          </p:cNvSpPr>
          <p:nvPr/>
        </p:nvSpPr>
        <p:spPr bwMode="auto">
          <a:xfrm>
            <a:off x="1907704" y="5517232"/>
            <a:ext cx="3528392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EE0"/>
              </a:buClr>
              <a:buFont typeface="Wingdings" pitchFamily="2" charset="2"/>
              <a:buChar char="§"/>
              <a:defRPr sz="1600">
                <a:solidFill>
                  <a:srgbClr val="083F88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dirty="0" smtClean="0">
                <a:solidFill>
                  <a:schemeClr val="tx1"/>
                </a:solidFill>
              </a:rPr>
              <a:t>Dispositif </a:t>
            </a:r>
            <a:r>
              <a:rPr lang="fr-FR" altLang="fr-FR" dirty="0">
                <a:solidFill>
                  <a:schemeClr val="tx1"/>
                </a:solidFill>
              </a:rPr>
              <a:t>expérimental CNR-CEMENTYS-IRSTEA de surveillance par thermométrie – Modélisation par éléments-finis</a:t>
            </a:r>
            <a:endParaRPr lang="en-GB" altLang="fr-FR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fr-FR" dirty="0">
              <a:solidFill>
                <a:schemeClr val="tx1"/>
              </a:solidFill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10877" r="29641" b="5666"/>
          <a:stretch/>
        </p:blipFill>
        <p:spPr bwMode="auto">
          <a:xfrm>
            <a:off x="3989942" y="2204864"/>
            <a:ext cx="2831951" cy="230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8749"/>
            <a:ext cx="2520280" cy="35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9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Projet </a:t>
            </a:r>
            <a:r>
              <a:rPr lang="fr-FR" dirty="0" err="1" smtClean="0"/>
              <a:t>DigueElite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488324" y="1018566"/>
            <a:ext cx="108012" cy="106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589240"/>
            <a:ext cx="6120680" cy="112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702971" cy="155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5867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732240" y="3429000"/>
            <a:ext cx="21269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Développement d’un concept de digues en remblai résistantes à la surverse, mettant en œuvre un matériaux sol-chaux</a:t>
            </a:r>
          </a:p>
          <a:p>
            <a:endParaRPr lang="fr-FR" b="1" dirty="0"/>
          </a:p>
          <a:p>
            <a:r>
              <a:rPr lang="fr-FR" b="1" dirty="0" smtClean="0">
                <a:sym typeface="Wingdings" panose="05000000000000000000" pitchFamily="2" charset="2"/>
              </a:rPr>
              <a:t> Présentation film essai de surverse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434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STEA-secondaire-OCEAN-Dec2014">
  <a:themeElements>
    <a:clrScheme name="IRSTEA">
      <a:dk1>
        <a:srgbClr val="003A80"/>
      </a:dk1>
      <a:lt1>
        <a:sysClr val="window" lastClr="FFFFFF"/>
      </a:lt1>
      <a:dk2>
        <a:srgbClr val="009EE0"/>
      </a:dk2>
      <a:lt2>
        <a:srgbClr val="9293A1"/>
      </a:lt2>
      <a:accent1>
        <a:srgbClr val="A4C400"/>
      </a:accent1>
      <a:accent2>
        <a:srgbClr val="E95B0C"/>
      </a:accent2>
      <a:accent3>
        <a:srgbClr val="AA856B"/>
      </a:accent3>
      <a:accent4>
        <a:srgbClr val="85CCD1"/>
      </a:accent4>
      <a:accent5>
        <a:srgbClr val="702283"/>
      </a:accent5>
      <a:accent6>
        <a:srgbClr val="AF1280"/>
      </a:accent6>
      <a:hlink>
        <a:srgbClr val="009EE0"/>
      </a:hlink>
      <a:folHlink>
        <a:srgbClr val="A4C400"/>
      </a:folHlink>
    </a:clrScheme>
    <a:fontScheme name="IRST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IRSTEA-secondaire-OCEAN-Dec2014</Template>
  <TotalTime>1793</TotalTime>
  <Words>342</Words>
  <Application>Microsoft Office PowerPoint</Application>
  <PresentationFormat>Affichage à l'écran (4:3)</PresentationFormat>
  <Paragraphs>85</Paragraphs>
  <Slides>7</Slides>
  <Notes>7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IRSTEA-secondaire-OCEAN-Dec2014</vt:lpstr>
      <vt:lpstr>La recherche et développement  dans le domaine des ouvrages hydrauliques  IRSTEA – Centre d’Aix-en-Provence  </vt:lpstr>
      <vt:lpstr>IRSTEA Unité Géomécanique Génie Civil </vt:lpstr>
      <vt:lpstr>Axe Géomécanique </vt:lpstr>
      <vt:lpstr>Axe Géomécanique </vt:lpstr>
      <vt:lpstr>Axe Génie Civil </vt:lpstr>
      <vt:lpstr>Développement de technologies de mesures distribuées à base de Fibres Optiques et de modèles d’analyse de la température pour la détection des fuites </vt:lpstr>
      <vt:lpstr>Projet DigueElite</vt:lpstr>
    </vt:vector>
  </TitlesOfParts>
  <Company>Irstea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 Risques, ECOsystèmes, Vulnérabilité, Environnement, Résilience</dc:title>
  <dc:creator>Argillier Christine</dc:creator>
  <cp:keywords>Maj 12-2014</cp:keywords>
  <cp:lastModifiedBy>Peyras Laurent</cp:lastModifiedBy>
  <cp:revision>157</cp:revision>
  <dcterms:created xsi:type="dcterms:W3CDTF">2017-08-02T15:22:13Z</dcterms:created>
  <dcterms:modified xsi:type="dcterms:W3CDTF">2018-10-13T16:31:23Z</dcterms:modified>
</cp:coreProperties>
</file>