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9"/>
  </p:notesMasterIdLst>
  <p:handoutMasterIdLst>
    <p:handoutMasterId r:id="rId20"/>
  </p:handoutMasterIdLst>
  <p:sldIdLst>
    <p:sldId id="256" r:id="rId3"/>
    <p:sldId id="258" r:id="rId4"/>
    <p:sldId id="260" r:id="rId5"/>
    <p:sldId id="262" r:id="rId6"/>
    <p:sldId id="299" r:id="rId7"/>
    <p:sldId id="268" r:id="rId8"/>
    <p:sldId id="269" r:id="rId9"/>
    <p:sldId id="271" r:id="rId10"/>
    <p:sldId id="300" r:id="rId11"/>
    <p:sldId id="276" r:id="rId12"/>
    <p:sldId id="301" r:id="rId13"/>
    <p:sldId id="302" r:id="rId14"/>
    <p:sldId id="303" r:id="rId15"/>
    <p:sldId id="304" r:id="rId16"/>
    <p:sldId id="283" r:id="rId17"/>
    <p:sldId id="298" r:id="rId18"/>
  </p:sldIdLst>
  <p:sldSz cx="10080625" cy="7559675"/>
  <p:notesSz cx="7559675" cy="10691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1421" y="-72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93"/>
    </p:cViewPr>
  </p:sorterViewPr>
  <p:notesViewPr>
    <p:cSldViewPr>
      <p:cViewPr varScale="1">
        <p:scale>
          <a:sx n="57" d="100"/>
          <a:sy n="57" d="100"/>
        </p:scale>
        <p:origin x="-3211" y="-91"/>
      </p:cViewPr>
      <p:guideLst>
        <p:guide orient="horz" pos="3367"/>
        <p:guide pos="238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281488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A224E2-FED3-4813-8C1F-5534DDF1A714}" type="datetimeFigureOut">
              <a:rPr lang="en-GB" smtClean="0"/>
              <a:t>11/10/2019</a:t>
            </a:fld>
            <a:endParaRPr lang="en-GB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281488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FA6F07-C29F-49D2-97D5-E6733C091847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82399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modifier le format des notes</a:t>
            </a:r>
          </a:p>
        </p:txBody>
      </p:sp>
      <p:sp>
        <p:nvSpPr>
          <p:cNvPr id="80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1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&lt;en-tête&gt;</a:t>
            </a:r>
          </a:p>
        </p:txBody>
      </p:sp>
      <p:sp>
        <p:nvSpPr>
          <p:cNvPr id="81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fr-FR" sz="1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&lt;date/heure&gt;</a:t>
            </a:r>
          </a:p>
        </p:txBody>
      </p:sp>
      <p:sp>
        <p:nvSpPr>
          <p:cNvPr id="82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fr-FR" sz="1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&lt;pied de page&gt;</a:t>
            </a:r>
          </a:p>
        </p:txBody>
      </p:sp>
      <p:sp>
        <p:nvSpPr>
          <p:cNvPr id="83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8385F4ED-37F0-4289-9DC4-C08EE1FFEFC1}" type="slidenum">
              <a:rPr lang="fr-FR" sz="1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‹N°›</a:t>
            </a:fld>
            <a:endParaRPr lang="fr-FR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54530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5" name="CustomShape 1"/>
          <p:cNvSpPr/>
          <p:nvPr/>
        </p:nvSpPr>
        <p:spPr>
          <a:xfrm>
            <a:off x="756000" y="5078880"/>
            <a:ext cx="6048000" cy="48114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5" name="CustomShape 1"/>
          <p:cNvSpPr/>
          <p:nvPr/>
        </p:nvSpPr>
        <p:spPr>
          <a:xfrm>
            <a:off x="756000" y="5078880"/>
            <a:ext cx="6048000" cy="48114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5" name="CustomShape 1"/>
          <p:cNvSpPr/>
          <p:nvPr/>
        </p:nvSpPr>
        <p:spPr>
          <a:xfrm>
            <a:off x="756000" y="5078880"/>
            <a:ext cx="6048000" cy="48114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5" name="CustomShape 1"/>
          <p:cNvSpPr/>
          <p:nvPr/>
        </p:nvSpPr>
        <p:spPr>
          <a:xfrm>
            <a:off x="756000" y="5078880"/>
            <a:ext cx="6048000" cy="48114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5" name="CustomShape 1"/>
          <p:cNvSpPr/>
          <p:nvPr/>
        </p:nvSpPr>
        <p:spPr>
          <a:xfrm>
            <a:off x="756000" y="5078880"/>
            <a:ext cx="6048000" cy="48114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5" name="CustomShape 1"/>
          <p:cNvSpPr/>
          <p:nvPr/>
        </p:nvSpPr>
        <p:spPr>
          <a:xfrm>
            <a:off x="756000" y="5078880"/>
            <a:ext cx="6048000" cy="48114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" name="CustomShape 1"/>
          <p:cNvSpPr/>
          <p:nvPr/>
        </p:nvSpPr>
        <p:spPr>
          <a:xfrm>
            <a:off x="756000" y="5078880"/>
            <a:ext cx="6048000" cy="48114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CustomShape 1"/>
          <p:cNvSpPr/>
          <p:nvPr/>
        </p:nvSpPr>
        <p:spPr>
          <a:xfrm>
            <a:off x="756000" y="5078880"/>
            <a:ext cx="6048000" cy="48114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" name="CustomShape 1"/>
          <p:cNvSpPr/>
          <p:nvPr/>
        </p:nvSpPr>
        <p:spPr>
          <a:xfrm>
            <a:off x="756000" y="5078880"/>
            <a:ext cx="6048000" cy="48114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" name="CustomShape 1"/>
          <p:cNvSpPr/>
          <p:nvPr/>
        </p:nvSpPr>
        <p:spPr>
          <a:xfrm>
            <a:off x="756000" y="5078880"/>
            <a:ext cx="6048000" cy="48114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" name="CustomShape 1"/>
          <p:cNvSpPr/>
          <p:nvPr/>
        </p:nvSpPr>
        <p:spPr>
          <a:xfrm>
            <a:off x="756000" y="5078880"/>
            <a:ext cx="6048000" cy="48114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" name="CustomShape 1"/>
          <p:cNvSpPr/>
          <p:nvPr/>
        </p:nvSpPr>
        <p:spPr>
          <a:xfrm>
            <a:off x="756000" y="5078880"/>
            <a:ext cx="6048000" cy="48114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" name="CustomShape 1"/>
          <p:cNvSpPr/>
          <p:nvPr/>
        </p:nvSpPr>
        <p:spPr>
          <a:xfrm>
            <a:off x="756000" y="5078880"/>
            <a:ext cx="6048000" cy="48114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8" name="CustomShape 1"/>
          <p:cNvSpPr/>
          <p:nvPr/>
        </p:nvSpPr>
        <p:spPr>
          <a:xfrm>
            <a:off x="756000" y="5078880"/>
            <a:ext cx="6048000" cy="48114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" name="CustomShape 1"/>
          <p:cNvSpPr/>
          <p:nvPr/>
        </p:nvSpPr>
        <p:spPr>
          <a:xfrm>
            <a:off x="756000" y="5078880"/>
            <a:ext cx="6048000" cy="48114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" name="CustomShape 1"/>
          <p:cNvSpPr/>
          <p:nvPr/>
        </p:nvSpPr>
        <p:spPr>
          <a:xfrm>
            <a:off x="756000" y="5078880"/>
            <a:ext cx="6048000" cy="48114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7" name="Image 36"/>
          <p:cNvPicPr/>
          <p:nvPr/>
        </p:nvPicPr>
        <p:blipFill>
          <a:blip r:embed="rId2"/>
          <a:stretch/>
        </p:blipFill>
        <p:spPr>
          <a:xfrm>
            <a:off x="2291760" y="1768680"/>
            <a:ext cx="5495760" cy="4384440"/>
          </a:xfrm>
          <a:prstGeom prst="rect">
            <a:avLst/>
          </a:prstGeom>
          <a:ln>
            <a:noFill/>
          </a:ln>
        </p:spPr>
      </p:pic>
      <p:pic>
        <p:nvPicPr>
          <p:cNvPr id="38" name="Image 37"/>
          <p:cNvPicPr/>
          <p:nvPr/>
        </p:nvPicPr>
        <p:blipFill>
          <a:blip r:embed="rId2"/>
          <a:stretch/>
        </p:blipFill>
        <p:spPr>
          <a:xfrm>
            <a:off x="2291760" y="1768680"/>
            <a:ext cx="5495760" cy="4384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640" cy="585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7" name="Image 76"/>
          <p:cNvPicPr/>
          <p:nvPr/>
        </p:nvPicPr>
        <p:blipFill>
          <a:blip r:embed="rId2"/>
          <a:stretch/>
        </p:blipFill>
        <p:spPr>
          <a:xfrm>
            <a:off x="2291760" y="1768680"/>
            <a:ext cx="5495760" cy="4384440"/>
          </a:xfrm>
          <a:prstGeom prst="rect">
            <a:avLst/>
          </a:prstGeom>
          <a:ln>
            <a:noFill/>
          </a:ln>
        </p:spPr>
      </p:pic>
      <p:pic>
        <p:nvPicPr>
          <p:cNvPr id="78" name="Image 77"/>
          <p:cNvPicPr/>
          <p:nvPr/>
        </p:nvPicPr>
        <p:blipFill>
          <a:blip r:embed="rId2"/>
          <a:stretch/>
        </p:blipFill>
        <p:spPr>
          <a:xfrm>
            <a:off x="2291760" y="1768680"/>
            <a:ext cx="5495760" cy="4384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640" cy="585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fr-FR" sz="4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1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&lt;date/heure&gt;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lIns="0" tIns="0" rIns="0" bIns="0"/>
          <a:lstStyle/>
          <a:p>
            <a:pPr algn="ctr"/>
            <a:r>
              <a:rPr lang="fr-FR" sz="1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&lt;pied de page&gt;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fld id="{9B09C986-000F-45C3-AC6E-CC4D10E3CAE2}" type="slidenum">
              <a:rPr lang="fr-FR" sz="1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‹N°›</a:t>
            </a:fld>
            <a:endParaRPr lang="fr-FR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dt"/>
          </p:nvPr>
        </p:nvSpPr>
        <p:spPr>
          <a:xfrm>
            <a:off x="7738920" y="7007040"/>
            <a:ext cx="1160640" cy="40212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r>
              <a:rPr lang="fr-FR" sz="1000" i="1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11/10/2019</a:t>
            </a:r>
            <a:endParaRPr lang="fr-FR" sz="10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ftr"/>
          </p:nvPr>
        </p:nvSpPr>
        <p:spPr>
          <a:xfrm>
            <a:off x="2746800" y="7007040"/>
            <a:ext cx="4991760" cy="402120"/>
          </a:xfrm>
          <a:prstGeom prst="rect">
            <a:avLst/>
          </a:prstGeom>
        </p:spPr>
        <p:txBody>
          <a:bodyPr anchor="ctr"/>
          <a:lstStyle/>
          <a:p>
            <a:endParaRPr lang="fr-FR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sldNum"/>
          </p:nvPr>
        </p:nvSpPr>
        <p:spPr>
          <a:xfrm>
            <a:off x="8929440" y="7007040"/>
            <a:ext cx="646200" cy="40212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4EBD7FFF-3A3E-451E-AD59-37993B570A01}" type="slidenum">
              <a:rPr lang="fr-FR" sz="1000" i="1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‹N°›</a:t>
            </a:fld>
            <a:endParaRPr lang="fr-FR" sz="10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42" name="Image 6"/>
          <p:cNvPicPr/>
          <p:nvPr/>
        </p:nvPicPr>
        <p:blipFill>
          <a:blip r:embed="rId14"/>
          <a:stretch/>
        </p:blipFill>
        <p:spPr>
          <a:xfrm>
            <a:off x="-1193040" y="4840200"/>
            <a:ext cx="2026440" cy="2719080"/>
          </a:xfrm>
          <a:prstGeom prst="rect">
            <a:avLst/>
          </a:prstGeom>
          <a:ln>
            <a:noFill/>
          </a:ln>
        </p:spPr>
      </p:pic>
      <p:sp>
        <p:nvSpPr>
          <p:cNvPr id="43" name="PlaceHolder 4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fr-FR" sz="199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Cliquez pour éditer le format du texte-titre</a:t>
            </a:r>
          </a:p>
        </p:txBody>
      </p:sp>
      <p:sp>
        <p:nvSpPr>
          <p:cNvPr id="44" name="PlaceHolder 5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1640" cy="438444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53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Cliquez pour éditer le format du plan de texte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65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Second niveau de plan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21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Troisième niveau de plan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21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Quatrième niveau de plan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21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Cinquième niveau de plan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21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Sixième niveau de plan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21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587"/>
            <a:ext cx="10058400" cy="6733309"/>
          </a:xfrm>
          <a:prstGeom prst="rect">
            <a:avLst/>
          </a:prstGeom>
        </p:spPr>
      </p:pic>
      <p:sp>
        <p:nvSpPr>
          <p:cNvPr id="85" name="CustomShape 1"/>
          <p:cNvSpPr/>
          <p:nvPr/>
        </p:nvSpPr>
        <p:spPr>
          <a:xfrm>
            <a:off x="144017" y="1544866"/>
            <a:ext cx="9864847" cy="2234971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fr-FR" sz="4000" strike="noStrike" spc="-1" dirty="0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roid Sans Fallback"/>
              </a:rPr>
              <a:t>Spatial </a:t>
            </a:r>
            <a:r>
              <a:rPr lang="fr-FR" sz="4000" strike="noStrike" spc="-1" dirty="0" err="1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roid Sans Fallback"/>
              </a:rPr>
              <a:t>variability</a:t>
            </a:r>
            <a:r>
              <a:rPr lang="fr-FR" sz="4000" strike="noStrike" spc="-1" dirty="0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roid Sans Fallback"/>
              </a:rPr>
              <a:t> of the </a:t>
            </a:r>
            <a:r>
              <a:rPr lang="fr-FR" sz="4000" strike="noStrike" spc="-1" dirty="0" err="1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roid Sans Fallback"/>
              </a:rPr>
              <a:t>seismic</a:t>
            </a:r>
            <a:r>
              <a:rPr lang="fr-FR" sz="4000" strike="noStrike" spc="-1" dirty="0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roid Sans Fallback"/>
              </a:rPr>
              <a:t> </a:t>
            </a:r>
            <a:r>
              <a:rPr lang="fr-FR" sz="4000" strike="noStrike" spc="-1" dirty="0" err="1" smtClean="0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roid Sans Fallback"/>
              </a:rPr>
              <a:t>ground</a:t>
            </a:r>
            <a:r>
              <a:rPr lang="fr-FR" sz="4000" strike="noStrike" spc="-1" dirty="0" smtClean="0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roid Sans Fallback"/>
              </a:rPr>
              <a:t> </a:t>
            </a:r>
            <a:r>
              <a:rPr lang="fr-FR" sz="4000" strike="noStrike" spc="-1" dirty="0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roid Sans Fallback"/>
              </a:rPr>
              <a:t>motion on </a:t>
            </a:r>
            <a:r>
              <a:rPr lang="fr-FR" sz="4000" strike="noStrike" spc="-1" dirty="0" smtClean="0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roid Sans Fallback"/>
              </a:rPr>
              <a:t>the dam </a:t>
            </a:r>
            <a:r>
              <a:rPr lang="fr-FR" sz="4000" strike="noStrike" spc="-1" dirty="0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roid Sans Fallback"/>
              </a:rPr>
              <a:t>- </a:t>
            </a:r>
            <a:r>
              <a:rPr lang="fr-FR" sz="4000" strike="noStrike" spc="-1" dirty="0" err="1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roid Sans Fallback"/>
              </a:rPr>
              <a:t>foundation</a:t>
            </a:r>
            <a:r>
              <a:rPr lang="fr-FR" sz="4000" strike="noStrike" spc="-1" dirty="0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roid Sans Fallback"/>
              </a:rPr>
              <a:t> rock interface
</a:t>
            </a:r>
            <a:r>
              <a:rPr lang="fr-FR" sz="4000" strike="noStrike" spc="-1" dirty="0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lang="fr-FR" sz="4000" strike="noStrike" spc="-1" dirty="0">
              <a:solidFill>
                <a:srgbClr val="FFFF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6" name="CustomShape 2"/>
          <p:cNvSpPr/>
          <p:nvPr/>
        </p:nvSpPr>
        <p:spPr>
          <a:xfrm>
            <a:off x="431800" y="5336856"/>
            <a:ext cx="9432799" cy="531213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ctr">
              <a:lnSpc>
                <a:spcPct val="100000"/>
              </a:lnSpc>
            </a:pPr>
            <a:r>
              <a:rPr lang="fr-FR" sz="2400" strike="noStrike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ea typeface="Droid Sans Fallback"/>
              </a:rPr>
              <a:t>F. Dufour, E. </a:t>
            </a:r>
            <a:r>
              <a:rPr lang="fr-FR" sz="2400" strike="noStrike" spc="-1" dirty="0" err="1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ea typeface="Droid Sans Fallback"/>
              </a:rPr>
              <a:t>Koufoudi</a:t>
            </a:r>
            <a:r>
              <a:rPr lang="fr-FR" sz="2400" strike="noStrike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ea typeface="Droid Sans Fallback"/>
              </a:rPr>
              <a:t>, E</a:t>
            </a:r>
            <a:r>
              <a:rPr lang="fr-FR" sz="2400" strike="noStrike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ea typeface="Droid Sans Fallback"/>
              </a:rPr>
              <a:t>. </a:t>
            </a:r>
            <a:r>
              <a:rPr lang="fr-FR" sz="2400" strike="noStrike" spc="-1" dirty="0" err="1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ea typeface="Droid Sans Fallback"/>
              </a:rPr>
              <a:t>Chaljub</a:t>
            </a:r>
            <a:r>
              <a:rPr lang="fr-FR" sz="2400" strike="noStrike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ea typeface="Droid Sans Fallback"/>
              </a:rPr>
              <a:t>, N</a:t>
            </a:r>
            <a:r>
              <a:rPr lang="fr-FR" sz="2400" strike="noStrike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ea typeface="Droid Sans Fallback"/>
              </a:rPr>
              <a:t>. </a:t>
            </a:r>
            <a:r>
              <a:rPr lang="fr-FR" sz="2400" strike="noStrike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ea typeface="Droid Sans Fallback"/>
              </a:rPr>
              <a:t>Humbert, E</a:t>
            </a:r>
            <a:r>
              <a:rPr lang="fr-FR" sz="2400" strike="noStrike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ea typeface="Droid Sans Fallback"/>
              </a:rPr>
              <a:t>. </a:t>
            </a:r>
            <a:r>
              <a:rPr lang="fr-FR" sz="2400" strike="noStrike" spc="-1" dirty="0" err="1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ea typeface="Droid Sans Fallback"/>
              </a:rPr>
              <a:t>Robbe</a:t>
            </a:r>
            <a:r>
              <a:rPr lang="fr-FR" sz="2400" strike="noStrike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ea typeface="Droid Sans Fallback"/>
              </a:rPr>
              <a:t>, E</a:t>
            </a:r>
            <a:r>
              <a:rPr lang="fr-FR" sz="2400" strike="noStrike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ea typeface="Droid Sans Fallback"/>
              </a:rPr>
              <a:t>. </a:t>
            </a:r>
            <a:r>
              <a:rPr lang="fr-FR" sz="2400" strike="noStrike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ea typeface="Droid Sans Fallback"/>
              </a:rPr>
              <a:t>Bourdarot</a:t>
            </a:r>
            <a:endParaRPr lang="fr-FR" sz="2400" strike="noStrike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2400" strike="noStrike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ea typeface="Droid Sans Fallback"/>
              </a:rPr>
              <a:t> </a:t>
            </a:r>
            <a:endParaRPr lang="fr-FR" sz="2400" strike="noStrike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9" name="CustomShape 4"/>
          <p:cNvSpPr/>
          <p:nvPr/>
        </p:nvSpPr>
        <p:spPr>
          <a:xfrm>
            <a:off x="5634720" y="7272720"/>
            <a:ext cx="4445280" cy="286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36000" tIns="0" rIns="36000" bIns="0"/>
          <a:lstStyle/>
          <a:p>
            <a:pPr algn="r">
              <a:lnSpc>
                <a:spcPct val="100000"/>
              </a:lnSpc>
            </a:pPr>
            <a:r>
              <a:rPr lang="fr-FR" sz="1200" i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Saint-Malo © Yannick LE GAL</a:t>
            </a:r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fr-FR" sz="11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 </a:t>
            </a:r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2" name="Image 91"/>
          <p:cNvPicPr>
            <a:picLocks noChangeAspect="1"/>
          </p:cNvPicPr>
          <p:nvPr/>
        </p:nvPicPr>
        <p:blipFill>
          <a:blip r:embed="rId4"/>
          <a:stretch/>
        </p:blipFill>
        <p:spPr>
          <a:xfrm>
            <a:off x="935857" y="6732261"/>
            <a:ext cx="1511208" cy="864000"/>
          </a:xfrm>
          <a:prstGeom prst="rect">
            <a:avLst/>
          </a:prstGeom>
          <a:ln>
            <a:noFill/>
          </a:ln>
        </p:spPr>
      </p:pic>
      <p:pic>
        <p:nvPicPr>
          <p:cNvPr id="93" name="Image 92"/>
          <p:cNvPicPr>
            <a:picLocks noChangeAspect="1"/>
          </p:cNvPicPr>
          <p:nvPr/>
        </p:nvPicPr>
        <p:blipFill>
          <a:blip r:embed="rId5"/>
          <a:stretch/>
        </p:blipFill>
        <p:spPr>
          <a:xfrm>
            <a:off x="7704608" y="6719858"/>
            <a:ext cx="1524288" cy="864000"/>
          </a:xfrm>
          <a:prstGeom prst="rect">
            <a:avLst/>
          </a:prstGeom>
          <a:ln>
            <a:noFill/>
          </a:ln>
        </p:spPr>
      </p:pic>
      <p:pic>
        <p:nvPicPr>
          <p:cNvPr id="94" name="Image 93"/>
          <p:cNvPicPr>
            <a:picLocks noChangeAspect="1"/>
          </p:cNvPicPr>
          <p:nvPr/>
        </p:nvPicPr>
        <p:blipFill>
          <a:blip r:embed="rId6"/>
          <a:stretch/>
        </p:blipFill>
        <p:spPr>
          <a:xfrm>
            <a:off x="4130966" y="6700447"/>
            <a:ext cx="1640400" cy="864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9" name="Image 608"/>
          <p:cNvPicPr/>
          <p:nvPr/>
        </p:nvPicPr>
        <p:blipFill>
          <a:blip r:embed="rId3"/>
          <a:stretch/>
        </p:blipFill>
        <p:spPr>
          <a:xfrm>
            <a:off x="20880" y="2119320"/>
            <a:ext cx="8109000" cy="4998600"/>
          </a:xfrm>
          <a:prstGeom prst="rect">
            <a:avLst/>
          </a:prstGeom>
          <a:ln>
            <a:noFill/>
          </a:ln>
        </p:spPr>
      </p:pic>
      <p:sp>
        <p:nvSpPr>
          <p:cNvPr id="610" name="CustomShape 1"/>
          <p:cNvSpPr/>
          <p:nvPr/>
        </p:nvSpPr>
        <p:spPr>
          <a:xfrm>
            <a:off x="421560" y="143280"/>
            <a:ext cx="9208440" cy="9378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>
              <a:lnSpc>
                <a:spcPct val="100000"/>
              </a:lnSpc>
            </a:pPr>
            <a:r>
              <a:rPr lang="fr-FR" sz="3000" strike="noStrike" spc="-1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Droid Sans Fallback"/>
              </a:rPr>
              <a:t>Amplitude </a:t>
            </a:r>
            <a:r>
              <a:rPr lang="en-US" sz="3000" strike="noStrike" spc="-1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Droid Sans Fallback"/>
              </a:rPr>
              <a:t>Variability</a:t>
            </a:r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2" name="CustomShape 3"/>
          <p:cNvSpPr/>
          <p:nvPr/>
        </p:nvSpPr>
        <p:spPr>
          <a:xfrm>
            <a:off x="7490160" y="2170080"/>
            <a:ext cx="3519360" cy="11548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800" strike="noStrike" spc="-1">
                <a:solidFill>
                  <a:srgbClr val="003366"/>
                </a:solidFill>
                <a:uFill>
                  <a:solidFill>
                    <a:srgbClr val="FFFFFF"/>
                  </a:solidFill>
                </a:uFill>
                <a:latin typeface="Arial"/>
                <a:ea typeface="Helv;Arial"/>
              </a:rPr>
              <a:t> </a:t>
            </a:r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strike="noStrike" spc="-1">
                <a:solidFill>
                  <a:srgbClr val="003366"/>
                </a:solidFill>
                <a:uFill>
                  <a:solidFill>
                    <a:srgbClr val="FFFFFF"/>
                  </a:solidFill>
                </a:uFill>
                <a:latin typeface="Arial"/>
                <a:ea typeface="Helv;Arial"/>
              </a:rPr>
              <a:t> </a:t>
            </a:r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3" name="TextShape 4"/>
          <p:cNvSpPr txBox="1"/>
          <p:nvPr/>
        </p:nvSpPr>
        <p:spPr>
          <a:xfrm>
            <a:off x="423720" y="867600"/>
            <a:ext cx="8906400" cy="648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800" b="1" strike="noStrike" spc="-1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Droid Sans Fallback"/>
              </a:rPr>
              <a:t>Standard </a:t>
            </a:r>
            <a:r>
              <a:rPr lang="en-US" sz="1800" b="1" strike="noStrike" spc="-1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Droid Sans Fallback"/>
              </a:rPr>
              <a:t>deviation</a:t>
            </a:r>
            <a:r>
              <a:rPr lang="fr-FR" sz="1800" b="1" strike="noStrike" spc="-1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Droid Sans Fallback"/>
              </a:rPr>
              <a:t> of </a:t>
            </a:r>
            <a:r>
              <a:rPr lang="en-US" sz="1800" b="1" strike="noStrike" spc="-1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Droid Sans Fallback"/>
              </a:rPr>
              <a:t>difference</a:t>
            </a:r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1" strike="noStrike" spc="-1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Droid Sans Fallback"/>
              </a:rPr>
              <a:t> of log FFT amplitudes</a:t>
            </a:r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4" name="TextShape 5"/>
          <p:cNvSpPr txBox="1"/>
          <p:nvPr/>
        </p:nvSpPr>
        <p:spPr>
          <a:xfrm>
            <a:off x="7351200" y="3977280"/>
            <a:ext cx="2671560" cy="1485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800" strike="noStrike" spc="-1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Droid Sans Fallback"/>
              </a:rPr>
              <a:t>No </a:t>
            </a:r>
            <a:r>
              <a:rPr lang="en-US" sz="1800" strike="noStrike" spc="-1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Droid Sans Fallback"/>
              </a:rPr>
              <a:t>dependency</a:t>
            </a:r>
            <a:r>
              <a:rPr lang="fr-FR" sz="1800" strike="noStrike" spc="-1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Droid Sans Fallback"/>
              </a:rPr>
              <a:t> on source </a:t>
            </a:r>
            <a:r>
              <a:rPr lang="en-US" sz="1800" strike="noStrike" spc="-1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Droid Sans Fallback"/>
              </a:rPr>
              <a:t>parameters</a:t>
            </a:r>
            <a:r>
              <a:rPr lang="fr-FR" sz="1800" strike="noStrike" spc="-1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Droid Sans Fallback"/>
              </a:rPr>
              <a:t> :</a:t>
            </a:r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strike="noStrike" spc="-1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Droid Sans Fallback"/>
              </a:rPr>
              <a:t>  - magnitude </a:t>
            </a:r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strike="noStrike" spc="-1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Droid Sans Fallback"/>
              </a:rPr>
              <a:t>  - distance </a:t>
            </a:r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strike="noStrike" spc="-1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Droid Sans Fallback"/>
              </a:rPr>
              <a:t>  - azimuth</a:t>
            </a:r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5" name="Line 6"/>
          <p:cNvSpPr/>
          <p:nvPr/>
        </p:nvSpPr>
        <p:spPr>
          <a:xfrm>
            <a:off x="6622200" y="1122840"/>
            <a:ext cx="3089520" cy="5400"/>
          </a:xfrm>
          <a:prstGeom prst="line">
            <a:avLst/>
          </a:prstGeom>
          <a:ln w="38160">
            <a:solidFill>
              <a:srgbClr val="66666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6" name="Freeform 7"/>
          <p:cNvSpPr/>
          <p:nvPr/>
        </p:nvSpPr>
        <p:spPr>
          <a:xfrm>
            <a:off x="6629400" y="1121760"/>
            <a:ext cx="3089880" cy="942480"/>
          </a:xfrm>
          <a:custGeom>
            <a:avLst/>
            <a:gdLst/>
            <a:ahLst/>
            <a:cxnLst/>
            <a:rect l="0" t="0" r="r" b="b"/>
            <a:pathLst>
              <a:path w="8583" h="2618">
                <a:moveTo>
                  <a:pt x="0" y="0"/>
                </a:moveTo>
                <a:cubicBezTo>
                  <a:pt x="108" y="181"/>
                  <a:pt x="143" y="382"/>
                  <a:pt x="245" y="569"/>
                </a:cubicBezTo>
                <a:cubicBezTo>
                  <a:pt x="352" y="767"/>
                  <a:pt x="444" y="974"/>
                  <a:pt x="611" y="1139"/>
                </a:cubicBezTo>
                <a:cubicBezTo>
                  <a:pt x="795" y="1321"/>
                  <a:pt x="987" y="1507"/>
                  <a:pt x="1242" y="1616"/>
                </a:cubicBezTo>
                <a:cubicBezTo>
                  <a:pt x="1468" y="1714"/>
                  <a:pt x="1637" y="1901"/>
                  <a:pt x="1872" y="1984"/>
                </a:cubicBezTo>
                <a:cubicBezTo>
                  <a:pt x="2094" y="2062"/>
                  <a:pt x="2271" y="2202"/>
                  <a:pt x="2502" y="2260"/>
                </a:cubicBezTo>
                <a:cubicBezTo>
                  <a:pt x="2725" y="2315"/>
                  <a:pt x="2929" y="2426"/>
                  <a:pt x="3152" y="2480"/>
                </a:cubicBezTo>
                <a:cubicBezTo>
                  <a:pt x="3359" y="2529"/>
                  <a:pt x="3555" y="2617"/>
                  <a:pt x="3783" y="2590"/>
                </a:cubicBezTo>
                <a:cubicBezTo>
                  <a:pt x="3991" y="2564"/>
                  <a:pt x="4202" y="2584"/>
                  <a:pt x="4413" y="2572"/>
                </a:cubicBezTo>
                <a:cubicBezTo>
                  <a:pt x="4624" y="2559"/>
                  <a:pt x="4832" y="2532"/>
                  <a:pt x="5044" y="2516"/>
                </a:cubicBezTo>
                <a:cubicBezTo>
                  <a:pt x="5259" y="2500"/>
                  <a:pt x="5462" y="2449"/>
                  <a:pt x="5675" y="2406"/>
                </a:cubicBezTo>
                <a:cubicBezTo>
                  <a:pt x="5912" y="2357"/>
                  <a:pt x="6094" y="2231"/>
                  <a:pt x="6305" y="2149"/>
                </a:cubicBezTo>
                <a:cubicBezTo>
                  <a:pt x="6547" y="2054"/>
                  <a:pt x="6790" y="1938"/>
                  <a:pt x="6935" y="1745"/>
                </a:cubicBezTo>
                <a:cubicBezTo>
                  <a:pt x="7091" y="1536"/>
                  <a:pt x="7275" y="1407"/>
                  <a:pt x="7484" y="1286"/>
                </a:cubicBezTo>
                <a:cubicBezTo>
                  <a:pt x="7712" y="1154"/>
                  <a:pt x="7877" y="991"/>
                  <a:pt x="8094" y="845"/>
                </a:cubicBezTo>
                <a:cubicBezTo>
                  <a:pt x="8290" y="712"/>
                  <a:pt x="8351" y="471"/>
                  <a:pt x="8459" y="275"/>
                </a:cubicBezTo>
                <a:lnTo>
                  <a:pt x="8582" y="91"/>
                </a:lnTo>
                <a:lnTo>
                  <a:pt x="8582" y="18"/>
                </a:lnTo>
              </a:path>
            </a:pathLst>
          </a:custGeom>
          <a:ln w="38160">
            <a:solidFill>
              <a:srgbClr val="808080"/>
            </a:solidFill>
            <a:round/>
          </a:ln>
        </p:spPr>
      </p:sp>
      <p:sp>
        <p:nvSpPr>
          <p:cNvPr id="617" name="CustomShape 8"/>
          <p:cNvSpPr/>
          <p:nvPr/>
        </p:nvSpPr>
        <p:spPr>
          <a:xfrm>
            <a:off x="7329240" y="965160"/>
            <a:ext cx="109800" cy="151560"/>
          </a:xfrm>
          <a:prstGeom prst="can">
            <a:avLst>
              <a:gd name="adj" fmla="val 5835"/>
            </a:avLst>
          </a:prstGeom>
          <a:solidFill>
            <a:srgbClr val="B2B2B2"/>
          </a:solidFill>
          <a:ln>
            <a:solidFill>
              <a:srgbClr val="B2B2B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8" name="CustomShape 9"/>
          <p:cNvSpPr/>
          <p:nvPr/>
        </p:nvSpPr>
        <p:spPr>
          <a:xfrm>
            <a:off x="6608880" y="976320"/>
            <a:ext cx="109440" cy="151920"/>
          </a:xfrm>
          <a:prstGeom prst="can">
            <a:avLst>
              <a:gd name="adj" fmla="val 5400"/>
            </a:avLst>
          </a:prstGeom>
          <a:solidFill>
            <a:srgbClr val="000000"/>
          </a:solidFill>
          <a:ln>
            <a:solidFill>
              <a:srgbClr val="FF3333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9" name="CustomShape 10"/>
          <p:cNvSpPr/>
          <p:nvPr/>
        </p:nvSpPr>
        <p:spPr>
          <a:xfrm>
            <a:off x="8118360" y="956160"/>
            <a:ext cx="109440" cy="151920"/>
          </a:xfrm>
          <a:prstGeom prst="can">
            <a:avLst>
              <a:gd name="adj" fmla="val 5400"/>
            </a:avLst>
          </a:prstGeom>
          <a:solidFill>
            <a:srgbClr val="B2B2B2"/>
          </a:solidFill>
          <a:ln>
            <a:solidFill>
              <a:srgbClr val="B2B2B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0" name="CustomShape 11"/>
          <p:cNvSpPr/>
          <p:nvPr/>
        </p:nvSpPr>
        <p:spPr>
          <a:xfrm>
            <a:off x="8888040" y="960120"/>
            <a:ext cx="109440" cy="151920"/>
          </a:xfrm>
          <a:prstGeom prst="can">
            <a:avLst>
              <a:gd name="adj" fmla="val 5400"/>
            </a:avLst>
          </a:prstGeom>
          <a:solidFill>
            <a:srgbClr val="B2B2B2"/>
          </a:solidFill>
          <a:ln>
            <a:solidFill>
              <a:srgbClr val="B2B2B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1" name="CustomShape 12"/>
          <p:cNvSpPr/>
          <p:nvPr/>
        </p:nvSpPr>
        <p:spPr>
          <a:xfrm>
            <a:off x="9659160" y="962280"/>
            <a:ext cx="110160" cy="152280"/>
          </a:xfrm>
          <a:prstGeom prst="can">
            <a:avLst>
              <a:gd name="adj" fmla="val 5400"/>
            </a:avLst>
          </a:prstGeom>
          <a:solidFill>
            <a:srgbClr val="000000"/>
          </a:solidFill>
          <a:ln>
            <a:solidFill>
              <a:srgbClr val="FF3333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2" name="CustomShape 13"/>
          <p:cNvSpPr/>
          <p:nvPr/>
        </p:nvSpPr>
        <p:spPr>
          <a:xfrm>
            <a:off x="9484200" y="1359360"/>
            <a:ext cx="109800" cy="151560"/>
          </a:xfrm>
          <a:prstGeom prst="can">
            <a:avLst>
              <a:gd name="adj" fmla="val 5400"/>
            </a:avLst>
          </a:prstGeom>
          <a:solidFill>
            <a:srgbClr val="000000"/>
          </a:solidFill>
          <a:ln>
            <a:solidFill>
              <a:srgbClr val="FF3333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3" name="CustomShape 14"/>
          <p:cNvSpPr/>
          <p:nvPr/>
        </p:nvSpPr>
        <p:spPr>
          <a:xfrm>
            <a:off x="9110880" y="1639080"/>
            <a:ext cx="109440" cy="151920"/>
          </a:xfrm>
          <a:prstGeom prst="can">
            <a:avLst>
              <a:gd name="adj" fmla="val 5400"/>
            </a:avLst>
          </a:prstGeom>
          <a:solidFill>
            <a:srgbClr val="000000"/>
          </a:solidFill>
          <a:ln>
            <a:solidFill>
              <a:srgbClr val="FF3333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4" name="CustomShape 15"/>
          <p:cNvSpPr/>
          <p:nvPr/>
        </p:nvSpPr>
        <p:spPr>
          <a:xfrm>
            <a:off x="8615880" y="1888200"/>
            <a:ext cx="109440" cy="152280"/>
          </a:xfrm>
          <a:prstGeom prst="can">
            <a:avLst>
              <a:gd name="adj" fmla="val 5400"/>
            </a:avLst>
          </a:prstGeom>
          <a:solidFill>
            <a:srgbClr val="000000"/>
          </a:solidFill>
          <a:ln>
            <a:solidFill>
              <a:srgbClr val="FF3333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5" name="CustomShape 16"/>
          <p:cNvSpPr/>
          <p:nvPr/>
        </p:nvSpPr>
        <p:spPr>
          <a:xfrm>
            <a:off x="8115840" y="1974240"/>
            <a:ext cx="109440" cy="152280"/>
          </a:xfrm>
          <a:prstGeom prst="can">
            <a:avLst>
              <a:gd name="adj" fmla="val 5400"/>
            </a:avLst>
          </a:prstGeom>
          <a:solidFill>
            <a:srgbClr val="000000"/>
          </a:solidFill>
          <a:ln>
            <a:solidFill>
              <a:srgbClr val="FF3333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6" name="CustomShape 17"/>
          <p:cNvSpPr/>
          <p:nvPr/>
        </p:nvSpPr>
        <p:spPr>
          <a:xfrm>
            <a:off x="7566840" y="1888200"/>
            <a:ext cx="109440" cy="152280"/>
          </a:xfrm>
          <a:prstGeom prst="can">
            <a:avLst>
              <a:gd name="adj" fmla="val 5400"/>
            </a:avLst>
          </a:prstGeom>
          <a:solidFill>
            <a:srgbClr val="000000"/>
          </a:solidFill>
          <a:ln>
            <a:solidFill>
              <a:srgbClr val="FF3333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7" name="CustomShape 18"/>
          <p:cNvSpPr/>
          <p:nvPr/>
        </p:nvSpPr>
        <p:spPr>
          <a:xfrm>
            <a:off x="7105680" y="1668600"/>
            <a:ext cx="110160" cy="151560"/>
          </a:xfrm>
          <a:prstGeom prst="can">
            <a:avLst>
              <a:gd name="adj" fmla="val 5400"/>
            </a:avLst>
          </a:prstGeom>
          <a:solidFill>
            <a:srgbClr val="000000"/>
          </a:solidFill>
          <a:ln>
            <a:solidFill>
              <a:srgbClr val="FF3333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8" name="CustomShape 19"/>
          <p:cNvSpPr/>
          <p:nvPr/>
        </p:nvSpPr>
        <p:spPr>
          <a:xfrm>
            <a:off x="6728760" y="1377720"/>
            <a:ext cx="109800" cy="152280"/>
          </a:xfrm>
          <a:prstGeom prst="can">
            <a:avLst>
              <a:gd name="adj" fmla="val 5400"/>
            </a:avLst>
          </a:prstGeom>
          <a:solidFill>
            <a:srgbClr val="000000"/>
          </a:solidFill>
          <a:ln>
            <a:solidFill>
              <a:srgbClr val="FF3333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9" name="CustomShape 20"/>
          <p:cNvSpPr/>
          <p:nvPr/>
        </p:nvSpPr>
        <p:spPr>
          <a:xfrm>
            <a:off x="8115840" y="2362680"/>
            <a:ext cx="109440" cy="151920"/>
          </a:xfrm>
          <a:prstGeom prst="can">
            <a:avLst>
              <a:gd name="adj" fmla="val 5400"/>
            </a:avLst>
          </a:prstGeom>
          <a:solidFill>
            <a:srgbClr val="B2B2B2"/>
          </a:solidFill>
          <a:ln>
            <a:solidFill>
              <a:srgbClr val="B2B2B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0" name="CustomShape 21"/>
          <p:cNvSpPr/>
          <p:nvPr/>
        </p:nvSpPr>
        <p:spPr>
          <a:xfrm>
            <a:off x="8116200" y="2765520"/>
            <a:ext cx="109440" cy="152280"/>
          </a:xfrm>
          <a:prstGeom prst="can">
            <a:avLst>
              <a:gd name="adj" fmla="val 5400"/>
            </a:avLst>
          </a:prstGeom>
          <a:solidFill>
            <a:srgbClr val="B2B2B2"/>
          </a:solidFill>
          <a:ln>
            <a:solidFill>
              <a:srgbClr val="B2B2B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1" name="CustomShape 22"/>
          <p:cNvSpPr/>
          <p:nvPr/>
        </p:nvSpPr>
        <p:spPr>
          <a:xfrm>
            <a:off x="8116200" y="3137760"/>
            <a:ext cx="109440" cy="151920"/>
          </a:xfrm>
          <a:prstGeom prst="can">
            <a:avLst>
              <a:gd name="adj" fmla="val 5400"/>
            </a:avLst>
          </a:prstGeom>
          <a:solidFill>
            <a:srgbClr val="B2B2B2"/>
          </a:solidFill>
          <a:ln>
            <a:solidFill>
              <a:srgbClr val="B2B2B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2" name="TextShape 23"/>
          <p:cNvSpPr txBox="1"/>
          <p:nvPr/>
        </p:nvSpPr>
        <p:spPr>
          <a:xfrm>
            <a:off x="6476400" y="790200"/>
            <a:ext cx="503280" cy="393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fr-FR" sz="9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SG01</a:t>
            </a:r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3" name="TextShape 24"/>
          <p:cNvSpPr txBox="1"/>
          <p:nvPr/>
        </p:nvSpPr>
        <p:spPr>
          <a:xfrm>
            <a:off x="7197120" y="790200"/>
            <a:ext cx="504000" cy="393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fr-FR" sz="900" strike="noStrike" spc="-1">
                <a:solidFill>
                  <a:srgbClr val="B2B2B2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SG02</a:t>
            </a:r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4" name="TextShape 25"/>
          <p:cNvSpPr txBox="1"/>
          <p:nvPr/>
        </p:nvSpPr>
        <p:spPr>
          <a:xfrm>
            <a:off x="7968960" y="790200"/>
            <a:ext cx="493920" cy="393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fr-FR" sz="900" strike="noStrike" spc="-1">
                <a:solidFill>
                  <a:srgbClr val="9999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SG03</a:t>
            </a:r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5" name="TextShape 26"/>
          <p:cNvSpPr txBox="1"/>
          <p:nvPr/>
        </p:nvSpPr>
        <p:spPr>
          <a:xfrm>
            <a:off x="8758080" y="790200"/>
            <a:ext cx="493560" cy="393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fr-FR" sz="900" strike="noStrike" spc="-1">
                <a:solidFill>
                  <a:srgbClr val="9999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SG04</a:t>
            </a:r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6" name="TextShape 27"/>
          <p:cNvSpPr txBox="1"/>
          <p:nvPr/>
        </p:nvSpPr>
        <p:spPr>
          <a:xfrm>
            <a:off x="9529920" y="790200"/>
            <a:ext cx="483480" cy="393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fr-FR" sz="9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SG05</a:t>
            </a:r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7" name="TextShape 28"/>
          <p:cNvSpPr txBox="1"/>
          <p:nvPr/>
        </p:nvSpPr>
        <p:spPr>
          <a:xfrm>
            <a:off x="9581400" y="1383840"/>
            <a:ext cx="498600" cy="3942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fr-FR" sz="9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SG06</a:t>
            </a:r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8" name="TextShape 29"/>
          <p:cNvSpPr txBox="1"/>
          <p:nvPr/>
        </p:nvSpPr>
        <p:spPr>
          <a:xfrm>
            <a:off x="9238680" y="1708920"/>
            <a:ext cx="480240" cy="3942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fr-FR" sz="9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SG07</a:t>
            </a:r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9" name="TextShape 30"/>
          <p:cNvSpPr txBox="1"/>
          <p:nvPr/>
        </p:nvSpPr>
        <p:spPr>
          <a:xfrm>
            <a:off x="8689680" y="1972800"/>
            <a:ext cx="481680" cy="393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fr-FR" sz="9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SG08</a:t>
            </a:r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0" name="TextShape 31"/>
          <p:cNvSpPr txBox="1"/>
          <p:nvPr/>
        </p:nvSpPr>
        <p:spPr>
          <a:xfrm>
            <a:off x="7967160" y="1761480"/>
            <a:ext cx="486360" cy="3942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fr-FR" sz="9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SG09</a:t>
            </a:r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1" name="TextShape 32"/>
          <p:cNvSpPr txBox="1"/>
          <p:nvPr/>
        </p:nvSpPr>
        <p:spPr>
          <a:xfrm>
            <a:off x="7142040" y="1962720"/>
            <a:ext cx="527040" cy="393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fr-FR" sz="9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SG10</a:t>
            </a:r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2" name="TextShape 33"/>
          <p:cNvSpPr txBox="1"/>
          <p:nvPr/>
        </p:nvSpPr>
        <p:spPr>
          <a:xfrm>
            <a:off x="6665760" y="1708920"/>
            <a:ext cx="584280" cy="3942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fr-FR" sz="9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SG11</a:t>
            </a:r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3" name="TextShape 34"/>
          <p:cNvSpPr txBox="1"/>
          <p:nvPr/>
        </p:nvSpPr>
        <p:spPr>
          <a:xfrm>
            <a:off x="6282720" y="1383840"/>
            <a:ext cx="508680" cy="2185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fr-FR" sz="9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SG12</a:t>
            </a:r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4" name="TextShape 35"/>
          <p:cNvSpPr txBox="1"/>
          <p:nvPr/>
        </p:nvSpPr>
        <p:spPr>
          <a:xfrm>
            <a:off x="8226360" y="2360160"/>
            <a:ext cx="490680" cy="393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fr-FR" sz="900" strike="noStrike" spc="-1">
                <a:solidFill>
                  <a:srgbClr val="B2B2B2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SG13</a:t>
            </a:r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5" name="TextShape 36"/>
          <p:cNvSpPr txBox="1"/>
          <p:nvPr/>
        </p:nvSpPr>
        <p:spPr>
          <a:xfrm>
            <a:off x="8226360" y="2742840"/>
            <a:ext cx="530640" cy="393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fr-FR" sz="900" strike="noStrike" spc="-1">
                <a:solidFill>
                  <a:srgbClr val="B2B2B2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SG14</a:t>
            </a:r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6" name="TextShape 37"/>
          <p:cNvSpPr txBox="1"/>
          <p:nvPr/>
        </p:nvSpPr>
        <p:spPr>
          <a:xfrm>
            <a:off x="8226360" y="3135240"/>
            <a:ext cx="477000" cy="393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fr-FR" sz="900" strike="noStrike" spc="-1">
                <a:solidFill>
                  <a:srgbClr val="B2B2B2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SG15</a:t>
            </a:r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7" name="Line 38"/>
          <p:cNvSpPr/>
          <p:nvPr/>
        </p:nvSpPr>
        <p:spPr>
          <a:xfrm>
            <a:off x="8158680" y="393480"/>
            <a:ext cx="31320" cy="3197880"/>
          </a:xfrm>
          <a:prstGeom prst="line">
            <a:avLst/>
          </a:prstGeom>
          <a:ln w="9360">
            <a:solidFill>
              <a:srgbClr val="666666"/>
            </a:solidFill>
            <a:custDash>
              <a:ds d="100000" sp="100000"/>
            </a:custDash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8" name="CustomShape 39"/>
          <p:cNvSpPr/>
          <p:nvPr/>
        </p:nvSpPr>
        <p:spPr>
          <a:xfrm>
            <a:off x="7612920" y="3584880"/>
            <a:ext cx="1158480" cy="2570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/>
            <a:r>
              <a:rPr lang="fr-FR" sz="1000" b="1" strike="noStrike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</a:t>
            </a:r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9" name="CustomShape 40"/>
          <p:cNvSpPr/>
          <p:nvPr/>
        </p:nvSpPr>
        <p:spPr>
          <a:xfrm>
            <a:off x="7576920" y="128520"/>
            <a:ext cx="1158480" cy="2570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/>
            <a:r>
              <a:rPr lang="fr-FR" sz="1000" b="1" strike="noStrike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</a:t>
            </a:r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0" name="TextShape 41"/>
          <p:cNvSpPr txBox="1"/>
          <p:nvPr/>
        </p:nvSpPr>
        <p:spPr>
          <a:xfrm>
            <a:off x="3459240" y="2220480"/>
            <a:ext cx="1708200" cy="3589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roid Sans Fallback"/>
              </a:rPr>
              <a:t>NS component</a:t>
            </a:r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1" name="CustomShape 42"/>
          <p:cNvSpPr/>
          <p:nvPr/>
        </p:nvSpPr>
        <p:spPr>
          <a:xfrm>
            <a:off x="7224840" y="7027200"/>
            <a:ext cx="2352240" cy="402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r">
              <a:lnSpc>
                <a:spcPct val="100000"/>
              </a:lnSpc>
            </a:pPr>
            <a:fld id="{F0F507D4-1B20-465F-8CD0-A80EE18EDEE0}" type="slidenum">
              <a:rPr lang="fr-FR" sz="1200" strike="noStrike" spc="-1">
                <a:solidFill>
                  <a:srgbClr val="89898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10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CustomShape 1"/>
          <p:cNvSpPr/>
          <p:nvPr/>
        </p:nvSpPr>
        <p:spPr>
          <a:xfrm>
            <a:off x="421560" y="143280"/>
            <a:ext cx="9208440" cy="9378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>
              <a:lnSpc>
                <a:spcPct val="100000"/>
              </a:lnSpc>
            </a:pPr>
            <a:r>
              <a:rPr lang="fr-FR" sz="3000" strike="noStrike" spc="-1" dirty="0" err="1" smtClean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Droid Sans Fallback"/>
              </a:rPr>
              <a:t>Numerical</a:t>
            </a:r>
            <a:r>
              <a:rPr lang="fr-FR" sz="3000" strike="noStrike" spc="-1" dirty="0" smtClean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Droid Sans Fallback"/>
              </a:rPr>
              <a:t> </a:t>
            </a:r>
            <a:r>
              <a:rPr lang="fr-FR" sz="3000" strike="noStrike" spc="-1" dirty="0" err="1" smtClean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Droid Sans Fallback"/>
              </a:rPr>
              <a:t>modelling</a:t>
            </a:r>
            <a:endParaRPr lang="fr-FR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2" name="CustomShape 3"/>
          <p:cNvSpPr/>
          <p:nvPr/>
        </p:nvSpPr>
        <p:spPr>
          <a:xfrm>
            <a:off x="7490160" y="2170080"/>
            <a:ext cx="3519360" cy="11548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800" strike="noStrike" spc="-1">
                <a:solidFill>
                  <a:srgbClr val="003366"/>
                </a:solidFill>
                <a:uFill>
                  <a:solidFill>
                    <a:srgbClr val="FFFFFF"/>
                  </a:solidFill>
                </a:uFill>
                <a:latin typeface="Arial"/>
                <a:ea typeface="Helv;Arial"/>
              </a:rPr>
              <a:t> </a:t>
            </a:r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strike="noStrike" spc="-1">
                <a:solidFill>
                  <a:srgbClr val="003366"/>
                </a:solidFill>
                <a:uFill>
                  <a:solidFill>
                    <a:srgbClr val="FFFFFF"/>
                  </a:solidFill>
                </a:uFill>
                <a:latin typeface="Arial"/>
                <a:ea typeface="Helv;Arial"/>
              </a:rPr>
              <a:t> </a:t>
            </a:r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1" name="CustomShape 42"/>
          <p:cNvSpPr/>
          <p:nvPr/>
        </p:nvSpPr>
        <p:spPr>
          <a:xfrm>
            <a:off x="7224840" y="7027200"/>
            <a:ext cx="2352240" cy="402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r">
              <a:lnSpc>
                <a:spcPct val="100000"/>
              </a:lnSpc>
            </a:pPr>
            <a:fld id="{F0F507D4-1B20-465F-8CD0-A80EE18EDEE0}" type="slidenum">
              <a:rPr lang="fr-FR" sz="1200" strike="noStrike" spc="-1">
                <a:solidFill>
                  <a:srgbClr val="89898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11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9" y="1043533"/>
            <a:ext cx="9560012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70816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CustomShape 1"/>
          <p:cNvSpPr/>
          <p:nvPr/>
        </p:nvSpPr>
        <p:spPr>
          <a:xfrm>
            <a:off x="421560" y="143280"/>
            <a:ext cx="9208440" cy="9378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>
              <a:lnSpc>
                <a:spcPct val="100000"/>
              </a:lnSpc>
            </a:pPr>
            <a:r>
              <a:rPr lang="fr-FR" sz="3000" strike="noStrike" spc="-1" dirty="0" err="1" smtClean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Droid Sans Fallback"/>
              </a:rPr>
              <a:t>Numerical</a:t>
            </a:r>
            <a:r>
              <a:rPr lang="fr-FR" sz="3000" strike="noStrike" spc="-1" dirty="0" smtClean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Droid Sans Fallback"/>
              </a:rPr>
              <a:t> </a:t>
            </a:r>
            <a:r>
              <a:rPr lang="fr-FR" sz="3000" strike="noStrike" spc="-1" dirty="0" err="1" smtClean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Droid Sans Fallback"/>
              </a:rPr>
              <a:t>results</a:t>
            </a:r>
            <a:endParaRPr lang="fr-FR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2" name="CustomShape 3"/>
          <p:cNvSpPr/>
          <p:nvPr/>
        </p:nvSpPr>
        <p:spPr>
          <a:xfrm>
            <a:off x="7490160" y="2170080"/>
            <a:ext cx="3519360" cy="11548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800" strike="noStrike" spc="-1">
                <a:solidFill>
                  <a:srgbClr val="003366"/>
                </a:solidFill>
                <a:uFill>
                  <a:solidFill>
                    <a:srgbClr val="FFFFFF"/>
                  </a:solidFill>
                </a:uFill>
                <a:latin typeface="Arial"/>
                <a:ea typeface="Helv;Arial"/>
              </a:rPr>
              <a:t> </a:t>
            </a:r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strike="noStrike" spc="-1">
                <a:solidFill>
                  <a:srgbClr val="003366"/>
                </a:solidFill>
                <a:uFill>
                  <a:solidFill>
                    <a:srgbClr val="FFFFFF"/>
                  </a:solidFill>
                </a:uFill>
                <a:latin typeface="Arial"/>
                <a:ea typeface="Helv;Arial"/>
              </a:rPr>
              <a:t> </a:t>
            </a:r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1" name="CustomShape 42"/>
          <p:cNvSpPr/>
          <p:nvPr/>
        </p:nvSpPr>
        <p:spPr>
          <a:xfrm>
            <a:off x="7224840" y="7027200"/>
            <a:ext cx="2352240" cy="402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r">
              <a:lnSpc>
                <a:spcPct val="100000"/>
              </a:lnSpc>
            </a:pPr>
            <a:fld id="{F0F507D4-1B20-465F-8CD0-A80EE18EDEE0}" type="slidenum">
              <a:rPr lang="fr-FR" sz="1200" strike="noStrike" spc="-1">
                <a:solidFill>
                  <a:srgbClr val="89898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12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68" y="979811"/>
            <a:ext cx="9649072" cy="6040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83648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CustomShape 1"/>
          <p:cNvSpPr/>
          <p:nvPr/>
        </p:nvSpPr>
        <p:spPr>
          <a:xfrm>
            <a:off x="421560" y="35421"/>
            <a:ext cx="9208440" cy="9378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>
              <a:lnSpc>
                <a:spcPct val="100000"/>
              </a:lnSpc>
            </a:pPr>
            <a:r>
              <a:rPr lang="fr-FR" sz="3000" strike="noStrike" spc="-1" dirty="0" err="1" smtClean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Droid Sans Fallback"/>
              </a:rPr>
              <a:t>Numerical</a:t>
            </a:r>
            <a:r>
              <a:rPr lang="fr-FR" sz="3000" strike="noStrike" spc="-1" dirty="0" smtClean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Droid Sans Fallback"/>
              </a:rPr>
              <a:t> </a:t>
            </a:r>
            <a:r>
              <a:rPr lang="fr-FR" sz="3000" strike="noStrike" spc="-1" dirty="0" err="1" smtClean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Droid Sans Fallback"/>
              </a:rPr>
              <a:t>results</a:t>
            </a:r>
            <a:r>
              <a:rPr lang="fr-FR" sz="3000" strike="noStrike" spc="-1" dirty="0" smtClean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Droid Sans Fallback"/>
              </a:rPr>
              <a:t>: </a:t>
            </a:r>
            <a:r>
              <a:rPr lang="fr-FR" sz="3000" strike="noStrike" spc="-1" dirty="0" err="1" smtClean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Droid Sans Fallback"/>
              </a:rPr>
              <a:t>soil</a:t>
            </a:r>
            <a:r>
              <a:rPr lang="fr-FR" sz="3000" strike="noStrike" spc="-1" dirty="0" smtClean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Droid Sans Fallback"/>
              </a:rPr>
              <a:t> structure interaction</a:t>
            </a:r>
            <a:endParaRPr lang="fr-FR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2" name="CustomShape 3"/>
          <p:cNvSpPr/>
          <p:nvPr/>
        </p:nvSpPr>
        <p:spPr>
          <a:xfrm>
            <a:off x="7490160" y="2170080"/>
            <a:ext cx="3519360" cy="11548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800" strike="noStrike" spc="-1">
                <a:solidFill>
                  <a:srgbClr val="003366"/>
                </a:solidFill>
                <a:uFill>
                  <a:solidFill>
                    <a:srgbClr val="FFFFFF"/>
                  </a:solidFill>
                </a:uFill>
                <a:latin typeface="Arial"/>
                <a:ea typeface="Helv;Arial"/>
              </a:rPr>
              <a:t> </a:t>
            </a:r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strike="noStrike" spc="-1">
                <a:solidFill>
                  <a:srgbClr val="003366"/>
                </a:solidFill>
                <a:uFill>
                  <a:solidFill>
                    <a:srgbClr val="FFFFFF"/>
                  </a:solidFill>
                </a:uFill>
                <a:latin typeface="Arial"/>
                <a:ea typeface="Helv;Arial"/>
              </a:rPr>
              <a:t> </a:t>
            </a:r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1" name="CustomShape 42"/>
          <p:cNvSpPr/>
          <p:nvPr/>
        </p:nvSpPr>
        <p:spPr>
          <a:xfrm>
            <a:off x="7224840" y="7027200"/>
            <a:ext cx="2352240" cy="402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r">
              <a:lnSpc>
                <a:spcPct val="100000"/>
              </a:lnSpc>
            </a:pPr>
            <a:fld id="{F0F507D4-1B20-465F-8CD0-A80EE18EDEE0}" type="slidenum">
              <a:rPr lang="fr-FR" sz="1200" strike="noStrike" spc="-1">
                <a:solidFill>
                  <a:srgbClr val="89898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13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0" y="815580"/>
            <a:ext cx="9721080" cy="6348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95379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CustomShape 1"/>
          <p:cNvSpPr/>
          <p:nvPr/>
        </p:nvSpPr>
        <p:spPr>
          <a:xfrm>
            <a:off x="421560" y="35421"/>
            <a:ext cx="9208440" cy="9378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>
              <a:lnSpc>
                <a:spcPct val="100000"/>
              </a:lnSpc>
            </a:pPr>
            <a:r>
              <a:rPr lang="fr-FR" sz="3000" strike="noStrike" spc="-1" dirty="0" err="1" smtClean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Droid Sans Fallback"/>
              </a:rPr>
              <a:t>Numerical</a:t>
            </a:r>
            <a:r>
              <a:rPr lang="fr-FR" sz="3000" strike="noStrike" spc="-1" dirty="0" smtClean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Droid Sans Fallback"/>
              </a:rPr>
              <a:t> </a:t>
            </a:r>
            <a:r>
              <a:rPr lang="fr-FR" sz="3000" strike="noStrike" spc="-1" dirty="0" err="1" smtClean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Droid Sans Fallback"/>
              </a:rPr>
              <a:t>results</a:t>
            </a:r>
            <a:r>
              <a:rPr lang="fr-FR" sz="3000" strike="noStrike" spc="-1" dirty="0" smtClean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Droid Sans Fallback"/>
              </a:rPr>
              <a:t>: </a:t>
            </a:r>
            <a:r>
              <a:rPr lang="fr-FR" sz="3000" strike="noStrike" spc="-1" dirty="0" err="1" smtClean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Droid Sans Fallback"/>
              </a:rPr>
              <a:t>topography</a:t>
            </a:r>
            <a:r>
              <a:rPr lang="fr-FR" sz="3000" strike="noStrike" spc="-1" dirty="0" smtClean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Droid Sans Fallback"/>
              </a:rPr>
              <a:t> </a:t>
            </a:r>
            <a:r>
              <a:rPr lang="fr-FR" sz="3000" strike="noStrike" spc="-1" dirty="0" err="1" smtClean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Droid Sans Fallback"/>
              </a:rPr>
              <a:t>effect</a:t>
            </a:r>
            <a:endParaRPr lang="fr-FR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2" name="CustomShape 3"/>
          <p:cNvSpPr/>
          <p:nvPr/>
        </p:nvSpPr>
        <p:spPr>
          <a:xfrm>
            <a:off x="7490160" y="2170080"/>
            <a:ext cx="3519360" cy="11548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800" strike="noStrike" spc="-1">
                <a:solidFill>
                  <a:srgbClr val="003366"/>
                </a:solidFill>
                <a:uFill>
                  <a:solidFill>
                    <a:srgbClr val="FFFFFF"/>
                  </a:solidFill>
                </a:uFill>
                <a:latin typeface="Arial"/>
                <a:ea typeface="Helv;Arial"/>
              </a:rPr>
              <a:t> </a:t>
            </a:r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strike="noStrike" spc="-1">
                <a:solidFill>
                  <a:srgbClr val="003366"/>
                </a:solidFill>
                <a:uFill>
                  <a:solidFill>
                    <a:srgbClr val="FFFFFF"/>
                  </a:solidFill>
                </a:uFill>
                <a:latin typeface="Arial"/>
                <a:ea typeface="Helv;Arial"/>
              </a:rPr>
              <a:t> </a:t>
            </a:r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1" name="CustomShape 42"/>
          <p:cNvSpPr/>
          <p:nvPr/>
        </p:nvSpPr>
        <p:spPr>
          <a:xfrm>
            <a:off x="7224840" y="7027200"/>
            <a:ext cx="2352240" cy="402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r">
              <a:lnSpc>
                <a:spcPct val="100000"/>
              </a:lnSpc>
            </a:pPr>
            <a:fld id="{F0F507D4-1B20-465F-8CD0-A80EE18EDEE0}" type="slidenum">
              <a:rPr lang="fr-FR" sz="1200" strike="noStrike" spc="-1">
                <a:solidFill>
                  <a:srgbClr val="89898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14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9557"/>
            <a:ext cx="9657396" cy="5882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55506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CustomShape 1"/>
          <p:cNvSpPr/>
          <p:nvPr/>
        </p:nvSpPr>
        <p:spPr>
          <a:xfrm>
            <a:off x="421560" y="143280"/>
            <a:ext cx="9208440" cy="9378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>
              <a:lnSpc>
                <a:spcPct val="100000"/>
              </a:lnSpc>
            </a:pPr>
            <a:r>
              <a:rPr lang="fr-FR" sz="3000" strike="noStrike" spc="-1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Droid Sans Fallback"/>
              </a:rPr>
              <a:t>Conclusions - Perspectives</a:t>
            </a:r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07" name="CustomShape 3"/>
          <p:cNvSpPr/>
          <p:nvPr/>
        </p:nvSpPr>
        <p:spPr>
          <a:xfrm>
            <a:off x="7490160" y="2170080"/>
            <a:ext cx="3519360" cy="11548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800" strike="noStrike" spc="-1">
                <a:solidFill>
                  <a:srgbClr val="003366"/>
                </a:solidFill>
                <a:uFill>
                  <a:solidFill>
                    <a:srgbClr val="FFFFFF"/>
                  </a:solidFill>
                </a:uFill>
                <a:latin typeface="Arial"/>
                <a:ea typeface="Helv;Arial"/>
              </a:rPr>
              <a:t> </a:t>
            </a:r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strike="noStrike" spc="-1">
                <a:solidFill>
                  <a:srgbClr val="003366"/>
                </a:solidFill>
                <a:uFill>
                  <a:solidFill>
                    <a:srgbClr val="FFFFFF"/>
                  </a:solidFill>
                </a:uFill>
                <a:latin typeface="Arial"/>
                <a:ea typeface="Helv;Arial"/>
              </a:rPr>
              <a:t> </a:t>
            </a:r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08" name="TextShape 4"/>
          <p:cNvSpPr txBox="1"/>
          <p:nvPr/>
        </p:nvSpPr>
        <p:spPr>
          <a:xfrm>
            <a:off x="215776" y="1265399"/>
            <a:ext cx="9499904" cy="6294275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216000" indent="-216000" algn="just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"/>
            </a:pPr>
            <a:r>
              <a:rPr lang="en-US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cs typeface="Calibri" pitchFamily="34" charset="0"/>
              </a:rPr>
              <a:t>Seismological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cs typeface="Calibri" pitchFamily="34" charset="0"/>
              </a:rPr>
              <a:t> Instrumentation of </a:t>
            </a:r>
            <a:r>
              <a:rPr lang="en-US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cs typeface="Calibri" pitchFamily="34" charset="0"/>
              </a:rPr>
              <a:t>the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cs typeface="Calibri" pitchFamily="34" charset="0"/>
              </a:rPr>
              <a:t> Saint Guérin site (</a:t>
            </a:r>
            <a:r>
              <a:rPr lang="en-US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cs typeface="Calibri" pitchFamily="34" charset="0"/>
              </a:rPr>
              <a:t>arch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cs typeface="Calibri" pitchFamily="34" charset="0"/>
              </a:rPr>
              <a:t> dam </a:t>
            </a:r>
            <a:r>
              <a:rPr lang="en-US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cs typeface="Calibri" pitchFamily="34" charset="0"/>
              </a:rPr>
              <a:t>and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cs typeface="Calibri" pitchFamily="34" charset="0"/>
              </a:rPr>
              <a:t>surrounding area</a:t>
            </a:r>
            <a:r>
              <a:rPr lang="fr-FR" sz="20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cs typeface="Calibri" pitchFamily="34" charset="0"/>
              </a:rPr>
              <a:t>)</a:t>
            </a:r>
            <a:endParaRPr lang="fr-FR" sz="20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  <a:p>
            <a:pPr marL="216000" indent="-216000" algn="just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"/>
            </a:pPr>
            <a:r>
              <a:rPr lang="en-US" sz="20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cs typeface="Calibri" pitchFamily="34" charset="0"/>
              </a:rPr>
              <a:t>Seismological</a:t>
            </a:r>
            <a:r>
              <a:rPr lang="fr-FR" sz="20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cs typeface="Calibri" pitchFamily="34" charset="0"/>
              </a:rPr>
              <a:t>database of low to moderate earthquakes</a:t>
            </a:r>
          </a:p>
          <a:p>
            <a:pPr marL="216000" indent="-216000" algn="just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"/>
            </a:pPr>
            <a:r>
              <a:rPr lang="en-US" sz="20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cs typeface="Calibri" pitchFamily="34" charset="0"/>
              </a:rPr>
              <a:t>Quantification of spatial variability at the dam-foundation interface</a:t>
            </a:r>
            <a:endParaRPr lang="fr-FR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  <a:p>
            <a:pPr marL="673200" lvl="1" indent="-216000" algn="just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"/>
            </a:pPr>
            <a:r>
              <a:rPr lang="fr-FR" sz="20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cs typeface="Calibri" pitchFamily="34" charset="0"/>
              </a:rPr>
              <a:t>No </a:t>
            </a:r>
            <a:r>
              <a:rPr lang="fr-FR" sz="200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cs typeface="Calibri" pitchFamily="34" charset="0"/>
              </a:rPr>
              <a:t>preferential</a:t>
            </a:r>
            <a:r>
              <a:rPr lang="fr-FR" sz="20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cs typeface="Calibri" pitchFamily="34" charset="0"/>
              </a:rPr>
              <a:t> angle of incidence</a:t>
            </a:r>
          </a:p>
          <a:p>
            <a:pPr marL="673200" lvl="1" indent="-216000" algn="just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"/>
            </a:pPr>
            <a:r>
              <a:rPr lang="en-US" sz="20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Phase and amplitude variability increases with increasing frequency and station separation distance</a:t>
            </a:r>
            <a:endParaRPr lang="fr-FR" sz="20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  <a:p>
            <a:pPr marL="673200" lvl="1" indent="-216000" algn="just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"/>
            </a:pPr>
            <a:r>
              <a:rPr lang="en-US" sz="20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Higher amplitude variability around the </a:t>
            </a:r>
            <a:r>
              <a:rPr lang="en-US" sz="200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eigenfrequencies</a:t>
            </a:r>
            <a:r>
              <a:rPr lang="en-US" sz="20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of the structure</a:t>
            </a:r>
            <a:endParaRPr lang="fr-FR" sz="20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  <a:p>
            <a:pPr marL="673200" lvl="1" indent="-216000" algn="just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"/>
            </a:pPr>
            <a:r>
              <a:rPr lang="fr-FR" sz="200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cs typeface="Calibri" pitchFamily="34" charset="0"/>
              </a:rPr>
              <a:t>Slight</a:t>
            </a:r>
            <a:r>
              <a:rPr lang="fr-FR" sz="20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cs typeface="Calibri" pitchFamily="34" charset="0"/>
              </a:rPr>
              <a:t> </a:t>
            </a:r>
            <a:r>
              <a:rPr lang="fr-FR" sz="200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cs typeface="Calibri" pitchFamily="34" charset="0"/>
              </a:rPr>
              <a:t>dependence</a:t>
            </a:r>
            <a:r>
              <a:rPr lang="fr-FR" sz="20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cs typeface="Calibri" pitchFamily="34" charset="0"/>
              </a:rPr>
              <a:t> (2</a:t>
            </a:r>
            <a:r>
              <a:rPr lang="fr-FR" sz="2000" strike="noStrike" spc="-1" baseline="30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cs typeface="Calibri" pitchFamily="34" charset="0"/>
              </a:rPr>
              <a:t>nd</a:t>
            </a:r>
            <a:r>
              <a:rPr lang="fr-FR" sz="20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cs typeface="Calibri" pitchFamily="34" charset="0"/>
              </a:rPr>
              <a:t> </a:t>
            </a:r>
            <a:r>
              <a:rPr lang="fr-FR" sz="200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cs typeface="Calibri" pitchFamily="34" charset="0"/>
              </a:rPr>
              <a:t>order</a:t>
            </a:r>
            <a:r>
              <a:rPr lang="fr-FR" sz="20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cs typeface="Calibri" pitchFamily="34" charset="0"/>
              </a:rPr>
              <a:t>) of </a:t>
            </a:r>
            <a:r>
              <a:rPr lang="fr-FR" sz="200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cs typeface="Calibri" pitchFamily="34" charset="0"/>
              </a:rPr>
              <a:t>variability</a:t>
            </a:r>
            <a:r>
              <a:rPr lang="fr-FR" sz="20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cs typeface="Calibri" pitchFamily="34" charset="0"/>
              </a:rPr>
              <a:t> on </a:t>
            </a:r>
            <a:r>
              <a:rPr lang="fr-FR" sz="200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cs typeface="Calibri" pitchFamily="34" charset="0"/>
              </a:rPr>
              <a:t>soil</a:t>
            </a:r>
            <a:r>
              <a:rPr lang="fr-FR" sz="20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cs typeface="Calibri" pitchFamily="34" charset="0"/>
              </a:rPr>
              <a:t>-structure interaction and canyon </a:t>
            </a:r>
            <a:r>
              <a:rPr lang="fr-FR" sz="200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cs typeface="Calibri" pitchFamily="34" charset="0"/>
              </a:rPr>
              <a:t>topography</a:t>
            </a:r>
            <a:endParaRPr lang="fr-FR" sz="200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  <a:buClr>
                <a:srgbClr val="000000"/>
              </a:buClr>
              <a:buSzPct val="45000"/>
            </a:pPr>
            <a:endParaRPr lang="fr-FR" sz="20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  <a:buClr>
                <a:srgbClr val="000000"/>
              </a:buClr>
              <a:buSzPct val="45000"/>
            </a:pPr>
            <a:r>
              <a:rPr lang="fr-FR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cs typeface="Calibri" pitchFamily="34" charset="0"/>
                <a:sym typeface="Symbol"/>
              </a:rPr>
              <a:t> </a:t>
            </a:r>
            <a:r>
              <a:rPr lang="fr-FR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cs typeface="Calibri" pitchFamily="34" charset="0"/>
              </a:rPr>
              <a:t>Use of </a:t>
            </a:r>
            <a:r>
              <a:rPr lang="fr-FR" sz="20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cs typeface="Calibri" pitchFamily="34" charset="0"/>
              </a:rPr>
              <a:t>existing</a:t>
            </a:r>
            <a:r>
              <a:rPr lang="fr-FR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cs typeface="Calibri" pitchFamily="34" charset="0"/>
              </a:rPr>
              <a:t> </a:t>
            </a:r>
            <a:r>
              <a:rPr lang="fr-FR" sz="20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cs typeface="Calibri" pitchFamily="34" charset="0"/>
              </a:rPr>
              <a:t>variability</a:t>
            </a:r>
            <a:r>
              <a:rPr lang="fr-FR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cs typeface="Calibri" pitchFamily="34" charset="0"/>
              </a:rPr>
              <a:t> </a:t>
            </a:r>
            <a:r>
              <a:rPr lang="fr-FR" sz="20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cs typeface="Calibri" pitchFamily="34" charset="0"/>
              </a:rPr>
              <a:t>models</a:t>
            </a:r>
            <a:r>
              <a:rPr lang="fr-FR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cs typeface="Calibri" pitchFamily="34" charset="0"/>
              </a:rPr>
              <a:t> in case of </a:t>
            </a:r>
            <a:r>
              <a:rPr lang="fr-FR" sz="20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cs typeface="Calibri" pitchFamily="34" charset="0"/>
              </a:rPr>
              <a:t>arch</a:t>
            </a:r>
            <a:r>
              <a:rPr lang="fr-FR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cs typeface="Calibri" pitchFamily="34" charset="0"/>
              </a:rPr>
              <a:t> </a:t>
            </a:r>
            <a:r>
              <a:rPr lang="fr-FR" sz="20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cs typeface="Calibri" pitchFamily="34" charset="0"/>
              </a:rPr>
              <a:t>dams</a:t>
            </a:r>
            <a:r>
              <a:rPr lang="fr-FR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cs typeface="Calibri" pitchFamily="34" charset="0"/>
              </a:rPr>
              <a:t> for the design of new and </a:t>
            </a:r>
            <a:r>
              <a:rPr lang="fr-FR" sz="20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cs typeface="Calibri" pitchFamily="34" charset="0"/>
              </a:rPr>
              <a:t>checking</a:t>
            </a:r>
            <a:r>
              <a:rPr lang="fr-FR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cs typeface="Calibri" pitchFamily="34" charset="0"/>
              </a:rPr>
              <a:t> of </a:t>
            </a:r>
            <a:r>
              <a:rPr lang="fr-FR" sz="20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cs typeface="Calibri" pitchFamily="34" charset="0"/>
              </a:rPr>
              <a:t>old</a:t>
            </a:r>
            <a:r>
              <a:rPr lang="fr-FR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cs typeface="Calibri" pitchFamily="34" charset="0"/>
              </a:rPr>
              <a:t> structures</a:t>
            </a:r>
            <a:endParaRPr lang="fr-FR" sz="20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09" name="CustomShape 5"/>
          <p:cNvSpPr/>
          <p:nvPr/>
        </p:nvSpPr>
        <p:spPr>
          <a:xfrm>
            <a:off x="7188840" y="7027200"/>
            <a:ext cx="2352240" cy="402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r">
              <a:lnSpc>
                <a:spcPct val="100000"/>
              </a:lnSpc>
            </a:pPr>
            <a:fld id="{2CC386EE-9D75-482F-84B5-98700F63F90B}" type="slidenum">
              <a:rPr lang="fr-FR" sz="1200" strike="noStrike" spc="-1">
                <a:solidFill>
                  <a:srgbClr val="89898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15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4" name="CustomShape 1"/>
          <p:cNvSpPr/>
          <p:nvPr/>
        </p:nvSpPr>
        <p:spPr>
          <a:xfrm>
            <a:off x="421560" y="-36587"/>
            <a:ext cx="9208440" cy="9378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>
              <a:lnSpc>
                <a:spcPct val="100000"/>
              </a:lnSpc>
            </a:pPr>
            <a:r>
              <a:rPr lang="fr-FR" sz="3000" strike="noStrike" spc="-1" dirty="0" smtClean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Droid Sans Fallback"/>
              </a:rPr>
              <a:t>APPENDIX 1: </a:t>
            </a:r>
            <a:r>
              <a:rPr lang="fr-FR" sz="3000" strike="noStrike" spc="-1" dirty="0" err="1" smtClean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Droid Sans Fallback"/>
              </a:rPr>
              <a:t>Origins</a:t>
            </a:r>
            <a:r>
              <a:rPr lang="fr-FR" sz="3000" strike="noStrike" spc="-1" dirty="0" smtClean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Droid Sans Fallback"/>
              </a:rPr>
              <a:t> of spatial </a:t>
            </a:r>
            <a:r>
              <a:rPr lang="fr-FR" sz="3000" strike="noStrike" spc="-1" dirty="0" err="1" smtClean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Droid Sans Fallback"/>
              </a:rPr>
              <a:t>variability</a:t>
            </a:r>
            <a:endParaRPr lang="fr-FR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280" y="827869"/>
            <a:ext cx="5238870" cy="32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92" y="827509"/>
            <a:ext cx="3950136" cy="32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360" y="4212245"/>
            <a:ext cx="3906912" cy="32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97" y="4211885"/>
            <a:ext cx="3891951" cy="32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7452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CustomShape 1"/>
          <p:cNvSpPr/>
          <p:nvPr/>
        </p:nvSpPr>
        <p:spPr>
          <a:xfrm>
            <a:off x="421560" y="1016640"/>
            <a:ext cx="9208440" cy="9381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9" name="CustomShape 2"/>
          <p:cNvSpPr/>
          <p:nvPr/>
        </p:nvSpPr>
        <p:spPr>
          <a:xfrm>
            <a:off x="885240" y="7007040"/>
            <a:ext cx="8433720" cy="402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</a:pPr>
            <a:r>
              <a:rPr lang="fr-FR" sz="1200" strike="noStrike" spc="-1">
                <a:solidFill>
                  <a:srgbClr val="89898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Spatial variability of the  seismic ground motion on the dam foundation rock interface |  2016</a:t>
            </a:r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0" name="Image 109"/>
          <p:cNvPicPr/>
          <p:nvPr/>
        </p:nvPicPr>
        <p:blipFill>
          <a:blip r:embed="rId3"/>
          <a:srcRect l="16347" t="748" r="1801" b="13205"/>
          <a:stretch/>
        </p:blipFill>
        <p:spPr>
          <a:xfrm>
            <a:off x="6087960" y="3345840"/>
            <a:ext cx="3130920" cy="1928520"/>
          </a:xfrm>
          <a:prstGeom prst="rect">
            <a:avLst/>
          </a:prstGeom>
          <a:ln>
            <a:noFill/>
          </a:ln>
        </p:spPr>
      </p:pic>
      <p:sp>
        <p:nvSpPr>
          <p:cNvPr id="111" name="CustomShape 3"/>
          <p:cNvSpPr/>
          <p:nvPr/>
        </p:nvSpPr>
        <p:spPr>
          <a:xfrm>
            <a:off x="5808240" y="2447640"/>
            <a:ext cx="4271760" cy="913320"/>
          </a:xfrm>
          <a:custGeom>
            <a:avLst/>
            <a:gdLst/>
            <a:ahLst/>
            <a:cxnLst/>
            <a:rect l="l" t="t" r="r" b="b"/>
            <a:pathLst>
              <a:path w="3" h="2">
                <a:moveTo>
                  <a:pt x="0" y="0"/>
                </a:moveTo>
                <a:lnTo>
                  <a:pt x="3" y="0"/>
                </a:lnTo>
                <a:lnTo>
                  <a:pt x="3" y="2"/>
                </a:lnTo>
                <a:lnTo>
                  <a:pt x="0" y="2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Arial"/>
              </a:rPr>
              <a:t>Differences between 2 time series :</a:t>
            </a:r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Arial"/>
              </a:rPr>
              <a:t> </a:t>
            </a:r>
            <a:r>
              <a:rPr lang="fr-FR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Arial"/>
              </a:rPr>
              <a:t>Amplitude</a:t>
            </a:r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Arial"/>
              </a:rPr>
              <a:t> Phase content</a:t>
            </a:r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cxnSp>
        <p:nvCxnSpPr>
          <p:cNvPr id="112" name="Line 4"/>
          <p:cNvCxnSpPr/>
          <p:nvPr/>
        </p:nvCxnSpPr>
        <p:spPr>
          <a:xfrm>
            <a:off x="5411880" y="3498840"/>
            <a:ext cx="2160" cy="805680"/>
          </a:xfrm>
          <a:prstGeom prst="straightConnector1">
            <a:avLst/>
          </a:prstGeom>
          <a:ln w="9360">
            <a:solidFill>
              <a:srgbClr val="4A7EBB"/>
            </a:solidFill>
            <a:round/>
            <a:headEnd type="triangle" w="med" len="med"/>
            <a:tailEnd type="triangle" w="med" len="med"/>
          </a:ln>
        </p:spPr>
      </p:cxnSp>
      <p:pic>
        <p:nvPicPr>
          <p:cNvPr id="113" name="Image 112"/>
          <p:cNvPicPr/>
          <p:nvPr/>
        </p:nvPicPr>
        <p:blipFill>
          <a:blip r:embed="rId4"/>
          <a:srcRect l="30307" t="33848" r="38183" b="7619"/>
          <a:stretch/>
        </p:blipFill>
        <p:spPr>
          <a:xfrm>
            <a:off x="197280" y="2271240"/>
            <a:ext cx="5332320" cy="4014360"/>
          </a:xfrm>
          <a:prstGeom prst="rect">
            <a:avLst/>
          </a:prstGeom>
          <a:ln>
            <a:noFill/>
          </a:ln>
        </p:spPr>
      </p:pic>
      <p:sp>
        <p:nvSpPr>
          <p:cNvPr id="114" name="Line 5"/>
          <p:cNvSpPr/>
          <p:nvPr/>
        </p:nvSpPr>
        <p:spPr>
          <a:xfrm flipV="1">
            <a:off x="2197800" y="3585600"/>
            <a:ext cx="2665080" cy="1942200"/>
          </a:xfrm>
          <a:prstGeom prst="line">
            <a:avLst/>
          </a:prstGeom>
          <a:ln w="9360">
            <a:solidFill>
              <a:srgbClr val="FF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5" name="Line 6"/>
          <p:cNvSpPr/>
          <p:nvPr/>
        </p:nvSpPr>
        <p:spPr>
          <a:xfrm flipV="1">
            <a:off x="2189160" y="3585600"/>
            <a:ext cx="2336400" cy="1942200"/>
          </a:xfrm>
          <a:prstGeom prst="line">
            <a:avLst/>
          </a:prstGeom>
          <a:ln w="9360">
            <a:solidFill>
              <a:srgbClr val="0000FF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6" name="Line 7"/>
          <p:cNvSpPr/>
          <p:nvPr/>
        </p:nvSpPr>
        <p:spPr>
          <a:xfrm>
            <a:off x="4863240" y="3587400"/>
            <a:ext cx="1102320" cy="269640"/>
          </a:xfrm>
          <a:prstGeom prst="line">
            <a:avLst/>
          </a:prstGeom>
          <a:ln w="9360">
            <a:solidFill>
              <a:srgbClr val="FF0000"/>
            </a:solidFill>
            <a:custDash>
              <a:ds d="100000" sp="100000"/>
            </a:custDash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7" name="Line 8"/>
          <p:cNvSpPr/>
          <p:nvPr/>
        </p:nvSpPr>
        <p:spPr>
          <a:xfrm>
            <a:off x="4525560" y="3587400"/>
            <a:ext cx="1348920" cy="1220040"/>
          </a:xfrm>
          <a:prstGeom prst="line">
            <a:avLst/>
          </a:prstGeom>
          <a:ln w="9360">
            <a:solidFill>
              <a:srgbClr val="0000FF"/>
            </a:solidFill>
            <a:custDash>
              <a:ds d="100000" sp="100000"/>
            </a:custDash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8" name="CustomShape 9"/>
          <p:cNvSpPr/>
          <p:nvPr/>
        </p:nvSpPr>
        <p:spPr>
          <a:xfrm>
            <a:off x="671760" y="5339160"/>
            <a:ext cx="1228680" cy="5688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1400" b="1" strike="noStrike" spc="-1">
                <a:solidFill>
                  <a:srgbClr val="0033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Source</a:t>
            </a:r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9" name="CustomShape 10"/>
          <p:cNvSpPr/>
          <p:nvPr/>
        </p:nvSpPr>
        <p:spPr>
          <a:xfrm>
            <a:off x="879840" y="4761360"/>
            <a:ext cx="1228680" cy="3362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1400" b="1" strike="noStrike" spc="-1">
                <a:solidFill>
                  <a:srgbClr val="0033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Fault</a:t>
            </a:r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0" name="CustomShape 11"/>
          <p:cNvSpPr/>
          <p:nvPr/>
        </p:nvSpPr>
        <p:spPr>
          <a:xfrm>
            <a:off x="1860120" y="3958200"/>
            <a:ext cx="1228320" cy="3358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1400" b="1" strike="noStrike" spc="-1">
                <a:solidFill>
                  <a:srgbClr val="0033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Surface</a:t>
            </a:r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1" name="CustomShape 12"/>
          <p:cNvSpPr/>
          <p:nvPr/>
        </p:nvSpPr>
        <p:spPr>
          <a:xfrm>
            <a:off x="3001320" y="4712400"/>
            <a:ext cx="1228320" cy="5691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400" b="1" strike="noStrike" spc="-1">
                <a:solidFill>
                  <a:srgbClr val="0033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Seismic</a:t>
            </a:r>
            <a:r>
              <a:rPr lang="fr-FR" sz="1400" b="1" strike="noStrike" spc="-1">
                <a:solidFill>
                  <a:srgbClr val="0033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waves</a:t>
            </a:r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2" name="CustomShape 13"/>
          <p:cNvSpPr/>
          <p:nvPr/>
        </p:nvSpPr>
        <p:spPr>
          <a:xfrm>
            <a:off x="4154760" y="2510280"/>
            <a:ext cx="1228680" cy="3362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400" b="1" strike="noStrike" spc="-1">
                <a:solidFill>
                  <a:srgbClr val="0033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Engineered</a:t>
            </a:r>
            <a:r>
              <a:rPr lang="fr-FR" sz="1400" b="1" strike="noStrike" spc="-1">
                <a:solidFill>
                  <a:srgbClr val="0033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Structure</a:t>
            </a:r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3" name="CustomShape 14"/>
          <p:cNvSpPr/>
          <p:nvPr/>
        </p:nvSpPr>
        <p:spPr>
          <a:xfrm>
            <a:off x="6508080" y="4323960"/>
            <a:ext cx="582480" cy="309960"/>
          </a:xfrm>
          <a:prstGeom prst="ellipse">
            <a:avLst/>
          </a:prstGeom>
          <a:noFill/>
          <a:ln w="12600">
            <a:solidFill>
              <a:srgbClr val="FF333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4" name="CustomShape 15"/>
          <p:cNvSpPr/>
          <p:nvPr/>
        </p:nvSpPr>
        <p:spPr>
          <a:xfrm>
            <a:off x="6508080" y="3384360"/>
            <a:ext cx="582480" cy="309960"/>
          </a:xfrm>
          <a:prstGeom prst="ellipse">
            <a:avLst/>
          </a:prstGeom>
          <a:noFill/>
          <a:ln w="12600">
            <a:solidFill>
              <a:srgbClr val="FF333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5" name="CustomShape 16"/>
          <p:cNvSpPr/>
          <p:nvPr/>
        </p:nvSpPr>
        <p:spPr>
          <a:xfrm>
            <a:off x="591480" y="946440"/>
            <a:ext cx="9208440" cy="9378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>
              <a:lnSpc>
                <a:spcPct val="100000"/>
              </a:lnSpc>
            </a:pPr>
            <a:r>
              <a:rPr lang="fr-FR" sz="3000" strike="noStrike" spc="-1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Droid Sans Fallback"/>
              </a:rPr>
              <a:t>Spatial variability of the seismic ground motion</a:t>
            </a:r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6" name="CustomShape 17"/>
          <p:cNvSpPr/>
          <p:nvPr/>
        </p:nvSpPr>
        <p:spPr>
          <a:xfrm>
            <a:off x="7152840" y="7027200"/>
            <a:ext cx="2352240" cy="402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r">
              <a:lnSpc>
                <a:spcPct val="100000"/>
              </a:lnSpc>
            </a:pPr>
            <a:fld id="{4EAF2E24-F39F-4FEC-A390-7DC1A6B88CF7}" type="slidenum">
              <a:rPr lang="fr-FR" sz="1200" strike="noStrike" spc="-1">
                <a:solidFill>
                  <a:srgbClr val="89898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CustomShape 1"/>
          <p:cNvSpPr/>
          <p:nvPr/>
        </p:nvSpPr>
        <p:spPr>
          <a:xfrm>
            <a:off x="421920" y="681437"/>
            <a:ext cx="9208440" cy="9381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>
              <a:lnSpc>
                <a:spcPct val="100000"/>
              </a:lnSpc>
            </a:pPr>
            <a:r>
              <a:rPr lang="fr-FR" sz="4400" spc="-1" dirty="0" smtClean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OUTLINE</a:t>
            </a:r>
            <a:endParaRPr lang="fr-FR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7" name="CustomShape 2"/>
          <p:cNvSpPr/>
          <p:nvPr/>
        </p:nvSpPr>
        <p:spPr>
          <a:xfrm>
            <a:off x="435600" y="2339677"/>
            <a:ext cx="9208440" cy="3744416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>
              <a:lnSpc>
                <a:spcPct val="150000"/>
              </a:lnSpc>
              <a:buClr>
                <a:srgbClr val="0070C0"/>
              </a:buClr>
              <a:buFont typeface="StarSymbol"/>
              <a:buAutoNum type="arabicPeriod"/>
            </a:pPr>
            <a:r>
              <a:rPr lang="en-US" sz="2800" b="1" strike="noStrike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cs typeface="Calibri" pitchFamily="34" charset="0"/>
              </a:rPr>
              <a:t> </a:t>
            </a:r>
            <a:r>
              <a:rPr lang="fr-FR" sz="2800" b="1" strike="noStrike" spc="-1" dirty="0" err="1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cs typeface="Calibri" pitchFamily="34" charset="0"/>
              </a:rPr>
              <a:t>Experimental</a:t>
            </a:r>
            <a:r>
              <a:rPr lang="fr-FR" sz="2800" b="1" strike="noStrike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cs typeface="Calibri" pitchFamily="34" charset="0"/>
              </a:rPr>
              <a:t> </a:t>
            </a:r>
            <a:r>
              <a:rPr lang="fr-FR" sz="2800" b="1" strike="noStrike" spc="-1" dirty="0" err="1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cs typeface="Calibri" pitchFamily="34" charset="0"/>
              </a:rPr>
              <a:t>study</a:t>
            </a:r>
            <a:r>
              <a:rPr lang="fr-FR" sz="2800" b="1" strike="noStrike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cs typeface="Calibri" pitchFamily="34" charset="0"/>
              </a:rPr>
              <a:t> in </a:t>
            </a:r>
            <a:r>
              <a:rPr lang="fr-FR" sz="2800" b="1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cs typeface="Calibri" pitchFamily="34" charset="0"/>
              </a:rPr>
              <a:t>Saint-Guérin </a:t>
            </a:r>
            <a:r>
              <a:rPr lang="fr-FR" sz="2800" b="1" strike="noStrike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cs typeface="Calibri" pitchFamily="34" charset="0"/>
              </a:rPr>
              <a:t>site</a:t>
            </a:r>
            <a:endParaRPr lang="fr-FR" sz="2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  <a:buClr>
                <a:srgbClr val="0070C0"/>
              </a:buClr>
              <a:buFont typeface="StarSymbol"/>
              <a:buAutoNum type="arabicPeriod"/>
            </a:pPr>
            <a:r>
              <a:rPr lang="fr-FR" sz="2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cs typeface="Calibri" pitchFamily="34" charset="0"/>
              </a:rPr>
              <a:t> </a:t>
            </a:r>
            <a:r>
              <a:rPr lang="fr-FR" sz="2800" b="1" strike="noStrike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cs typeface="Calibri" pitchFamily="34" charset="0"/>
              </a:rPr>
              <a:t>Spatial </a:t>
            </a:r>
            <a:r>
              <a:rPr lang="en-US" sz="2800" b="1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cs typeface="Calibri" pitchFamily="34" charset="0"/>
              </a:rPr>
              <a:t>variability</a:t>
            </a:r>
            <a:r>
              <a:rPr lang="fr-FR" sz="2800" b="1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strike="noStrike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cs typeface="Calibri" pitchFamily="34" charset="0"/>
              </a:rPr>
              <a:t>analysis</a:t>
            </a:r>
          </a:p>
          <a:p>
            <a:pPr>
              <a:lnSpc>
                <a:spcPct val="150000"/>
              </a:lnSpc>
              <a:buClr>
                <a:srgbClr val="0070C0"/>
              </a:buClr>
              <a:buFont typeface="StarSymbol"/>
              <a:buAutoNum type="arabicPeriod"/>
            </a:pPr>
            <a:r>
              <a:rPr lang="en-US" sz="2800" b="1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strike="noStrike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cs typeface="Calibri" pitchFamily="34" charset="0"/>
              </a:rPr>
              <a:t>Numerical </a:t>
            </a:r>
            <a:r>
              <a:rPr lang="en-US" sz="2800" b="1" strike="noStrike" spc="-1" dirty="0" err="1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cs typeface="Calibri" pitchFamily="34" charset="0"/>
              </a:rPr>
              <a:t>modelling</a:t>
            </a:r>
            <a:endParaRPr lang="en-US" sz="2800" b="1" strike="noStrike" spc="-1" dirty="0" smtClean="0">
              <a:solidFill>
                <a:srgbClr val="0070C0"/>
              </a:solidFill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  <a:buClr>
                <a:srgbClr val="0070C0"/>
              </a:buClr>
              <a:buFont typeface="StarSymbol"/>
              <a:buAutoNum type="arabicPeriod"/>
            </a:pPr>
            <a:r>
              <a:rPr lang="en-US" sz="2800" b="1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strike="noStrike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cs typeface="Calibri" pitchFamily="34" charset="0"/>
              </a:rPr>
              <a:t>Conclusions </a:t>
            </a:r>
            <a:r>
              <a:rPr lang="en-US" sz="2800" b="1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cs typeface="Calibri" pitchFamily="34" charset="0"/>
              </a:rPr>
              <a:t>- </a:t>
            </a:r>
            <a:r>
              <a:rPr lang="en-US" sz="2800" b="1" strike="noStrike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cs typeface="Calibri" pitchFamily="34" charset="0"/>
              </a:rPr>
              <a:t>Perspectives</a:t>
            </a:r>
            <a:endParaRPr lang="fr-FR" sz="2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  <a:p>
            <a:pPr marL="358560" lvl="1">
              <a:lnSpc>
                <a:spcPct val="150000"/>
              </a:lnSpc>
            </a:pPr>
            <a:r>
              <a:rPr lang="fr-FR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ea typeface="Arial"/>
                <a:cs typeface="Calibri" pitchFamily="34" charset="0"/>
              </a:rPr>
              <a:t> </a:t>
            </a:r>
            <a:endParaRPr lang="fr-FR" sz="2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ea typeface="Arial"/>
                <a:cs typeface="Calibri" pitchFamily="34" charset="0"/>
              </a:rPr>
              <a:t> </a:t>
            </a:r>
            <a:endParaRPr lang="fr-FR" sz="2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9" name="CustomShape 4"/>
          <p:cNvSpPr/>
          <p:nvPr/>
        </p:nvSpPr>
        <p:spPr>
          <a:xfrm>
            <a:off x="7152840" y="7027200"/>
            <a:ext cx="2352240" cy="402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r">
              <a:lnSpc>
                <a:spcPct val="100000"/>
              </a:lnSpc>
            </a:pPr>
            <a:fld id="{F7C44632-12C3-4448-B615-88B4450DA794}" type="slidenum">
              <a:rPr lang="fr-FR" sz="1200" strike="noStrike" spc="-1">
                <a:solidFill>
                  <a:srgbClr val="89898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CustomShape 3"/>
          <p:cNvSpPr/>
          <p:nvPr/>
        </p:nvSpPr>
        <p:spPr>
          <a:xfrm>
            <a:off x="421560" y="143280"/>
            <a:ext cx="9208440" cy="9378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>
              <a:lnSpc>
                <a:spcPct val="100000"/>
              </a:lnSpc>
            </a:pPr>
            <a:r>
              <a:rPr lang="fr-FR" sz="3000" strike="noStrike" spc="-1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Droid Sans Fallback"/>
              </a:rPr>
              <a:t>Configuration of </a:t>
            </a:r>
            <a:r>
              <a:rPr lang="en-US" sz="3000" strike="noStrike" spc="-1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Droid Sans Fallback"/>
              </a:rPr>
              <a:t>the</a:t>
            </a:r>
            <a:r>
              <a:rPr lang="fr-FR" sz="3000" strike="noStrike" spc="-1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Droid Sans Fallback"/>
              </a:rPr>
              <a:t> </a:t>
            </a:r>
            <a:r>
              <a:rPr lang="en-US" sz="3000" strike="noStrike" spc="-1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Droid Sans Fallback"/>
              </a:rPr>
              <a:t>seismological</a:t>
            </a:r>
            <a:r>
              <a:rPr lang="fr-FR" sz="3000" strike="noStrike" spc="-1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Droid Sans Fallback"/>
              </a:rPr>
              <a:t> </a:t>
            </a:r>
            <a:r>
              <a:rPr lang="en-US" sz="3000" strike="noStrike" spc="-1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Droid Sans Fallback"/>
              </a:rPr>
              <a:t>array</a:t>
            </a:r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0" name="CustomShape 49"/>
          <p:cNvSpPr/>
          <p:nvPr/>
        </p:nvSpPr>
        <p:spPr>
          <a:xfrm>
            <a:off x="7490160" y="2170080"/>
            <a:ext cx="3519360" cy="11548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800" strike="noStrike" spc="-1">
                <a:solidFill>
                  <a:srgbClr val="003366"/>
                </a:solidFill>
                <a:uFill>
                  <a:solidFill>
                    <a:srgbClr val="FFFFFF"/>
                  </a:solidFill>
                </a:uFill>
                <a:latin typeface="Arial"/>
                <a:ea typeface="Helv;Arial"/>
              </a:rPr>
              <a:t> </a:t>
            </a:r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strike="noStrike" spc="-1">
                <a:solidFill>
                  <a:srgbClr val="003366"/>
                </a:solidFill>
                <a:uFill>
                  <a:solidFill>
                    <a:srgbClr val="FFFFFF"/>
                  </a:solidFill>
                </a:uFill>
                <a:latin typeface="Arial"/>
                <a:ea typeface="Helv;Arial"/>
              </a:rPr>
              <a:t> </a:t>
            </a:r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2" name="CustomShape 50"/>
          <p:cNvSpPr/>
          <p:nvPr/>
        </p:nvSpPr>
        <p:spPr>
          <a:xfrm>
            <a:off x="7152840" y="7027200"/>
            <a:ext cx="2352240" cy="402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r">
              <a:lnSpc>
                <a:spcPct val="100000"/>
              </a:lnSpc>
            </a:pPr>
            <a:fld id="{464FE6CA-6893-4CF3-9AC7-92C70560B8A0}" type="slidenum">
              <a:rPr lang="fr-FR" sz="1200" strike="noStrike" spc="-1">
                <a:solidFill>
                  <a:srgbClr val="89898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4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54" y="1331565"/>
            <a:ext cx="9811860" cy="544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3414" y="143280"/>
            <a:ext cx="3162300" cy="329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CustomShape 3"/>
          <p:cNvSpPr/>
          <p:nvPr/>
        </p:nvSpPr>
        <p:spPr>
          <a:xfrm>
            <a:off x="421560" y="-36587"/>
            <a:ext cx="9208440" cy="9378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>
              <a:lnSpc>
                <a:spcPct val="100000"/>
              </a:lnSpc>
            </a:pPr>
            <a:r>
              <a:rPr lang="fr-FR" sz="3000" strike="noStrike" spc="-1" dirty="0" err="1" smtClean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Droid Sans Fallback"/>
              </a:rPr>
              <a:t>Earthquake</a:t>
            </a:r>
            <a:r>
              <a:rPr lang="fr-FR" sz="3000" strike="noStrike" spc="-1" dirty="0" smtClean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Droid Sans Fallback"/>
              </a:rPr>
              <a:t> records</a:t>
            </a:r>
            <a:endParaRPr lang="fr-FR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0" name="CustomShape 49"/>
          <p:cNvSpPr/>
          <p:nvPr/>
        </p:nvSpPr>
        <p:spPr>
          <a:xfrm>
            <a:off x="7490160" y="2170080"/>
            <a:ext cx="3519360" cy="11548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800" strike="noStrike" spc="-1">
                <a:solidFill>
                  <a:srgbClr val="003366"/>
                </a:solidFill>
                <a:uFill>
                  <a:solidFill>
                    <a:srgbClr val="FFFFFF"/>
                  </a:solidFill>
                </a:uFill>
                <a:latin typeface="Arial"/>
                <a:ea typeface="Helv;Arial"/>
              </a:rPr>
              <a:t> </a:t>
            </a:r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strike="noStrike" spc="-1">
                <a:solidFill>
                  <a:srgbClr val="003366"/>
                </a:solidFill>
                <a:uFill>
                  <a:solidFill>
                    <a:srgbClr val="FFFFFF"/>
                  </a:solidFill>
                </a:uFill>
                <a:latin typeface="Arial"/>
                <a:ea typeface="Helv;Arial"/>
              </a:rPr>
              <a:t> </a:t>
            </a:r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2" name="CustomShape 50"/>
          <p:cNvSpPr/>
          <p:nvPr/>
        </p:nvSpPr>
        <p:spPr>
          <a:xfrm>
            <a:off x="7152840" y="7027200"/>
            <a:ext cx="2352240" cy="402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r">
              <a:lnSpc>
                <a:spcPct val="100000"/>
              </a:lnSpc>
            </a:pPr>
            <a:fld id="{464FE6CA-6893-4CF3-9AC7-92C70560B8A0}" type="slidenum">
              <a:rPr lang="fr-FR" sz="1200" strike="noStrike" spc="-1">
                <a:solidFill>
                  <a:srgbClr val="89898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5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3" y="827509"/>
            <a:ext cx="10055222" cy="6208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8478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" name="Image 327"/>
          <p:cNvPicPr/>
          <p:nvPr/>
        </p:nvPicPr>
        <p:blipFill>
          <a:blip r:embed="rId3"/>
          <a:stretch/>
        </p:blipFill>
        <p:spPr>
          <a:xfrm>
            <a:off x="20880" y="2133720"/>
            <a:ext cx="8176320" cy="4987800"/>
          </a:xfrm>
          <a:prstGeom prst="rect">
            <a:avLst/>
          </a:prstGeom>
          <a:ln>
            <a:noFill/>
          </a:ln>
        </p:spPr>
      </p:pic>
      <p:sp>
        <p:nvSpPr>
          <p:cNvPr id="329" name="CustomShape 1"/>
          <p:cNvSpPr/>
          <p:nvPr/>
        </p:nvSpPr>
        <p:spPr>
          <a:xfrm>
            <a:off x="421560" y="143280"/>
            <a:ext cx="9208440" cy="9378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>
              <a:lnSpc>
                <a:spcPct val="100000"/>
              </a:lnSpc>
            </a:pPr>
            <a:r>
              <a:rPr lang="fr-FR" sz="3000" strike="noStrike" spc="-1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Droid Sans Fallback"/>
              </a:rPr>
              <a:t>Phase </a:t>
            </a:r>
            <a:r>
              <a:rPr lang="en-US" sz="3000" strike="noStrike" spc="-1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Droid Sans Fallback"/>
              </a:rPr>
              <a:t>Variability</a:t>
            </a:r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1" name="CustomShape 3"/>
          <p:cNvSpPr/>
          <p:nvPr/>
        </p:nvSpPr>
        <p:spPr>
          <a:xfrm>
            <a:off x="7490160" y="2170080"/>
            <a:ext cx="3519360" cy="11548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800" strike="noStrike" spc="-1">
                <a:solidFill>
                  <a:srgbClr val="003366"/>
                </a:solidFill>
                <a:uFill>
                  <a:solidFill>
                    <a:srgbClr val="FFFFFF"/>
                  </a:solidFill>
                </a:uFill>
                <a:latin typeface="Arial"/>
                <a:ea typeface="Helv;Arial"/>
              </a:rPr>
              <a:t> </a:t>
            </a:r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strike="noStrike" spc="-1">
                <a:solidFill>
                  <a:srgbClr val="003366"/>
                </a:solidFill>
                <a:uFill>
                  <a:solidFill>
                    <a:srgbClr val="FFFFFF"/>
                  </a:solidFill>
                </a:uFill>
                <a:latin typeface="Arial"/>
                <a:ea typeface="Helv;Arial"/>
              </a:rPr>
              <a:t> </a:t>
            </a:r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2" name="TextShape 4"/>
          <p:cNvSpPr txBox="1"/>
          <p:nvPr/>
        </p:nvSpPr>
        <p:spPr>
          <a:xfrm>
            <a:off x="423720" y="867240"/>
            <a:ext cx="4205520" cy="369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800" b="1" strike="noStrike" spc="-1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Droid Sans Fallback"/>
              </a:rPr>
              <a:t>Lagged </a:t>
            </a:r>
            <a:r>
              <a:rPr lang="en-US" sz="1800" b="1" strike="noStrike" spc="-1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Droid Sans Fallback"/>
              </a:rPr>
              <a:t>Coherency</a:t>
            </a:r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3" name="TextShape 5"/>
          <p:cNvSpPr txBox="1"/>
          <p:nvPr/>
        </p:nvSpPr>
        <p:spPr>
          <a:xfrm>
            <a:off x="3458520" y="2219760"/>
            <a:ext cx="1708200" cy="3589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roid Sans Fallback"/>
              </a:rPr>
              <a:t>NS component</a:t>
            </a:r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4" name="Line 6"/>
          <p:cNvSpPr/>
          <p:nvPr/>
        </p:nvSpPr>
        <p:spPr>
          <a:xfrm>
            <a:off x="6622560" y="1122840"/>
            <a:ext cx="3089520" cy="5400"/>
          </a:xfrm>
          <a:prstGeom prst="line">
            <a:avLst/>
          </a:prstGeom>
          <a:ln w="38160">
            <a:solidFill>
              <a:srgbClr val="66666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5" name="Freeform 7"/>
          <p:cNvSpPr/>
          <p:nvPr/>
        </p:nvSpPr>
        <p:spPr>
          <a:xfrm>
            <a:off x="6629760" y="1121760"/>
            <a:ext cx="3089880" cy="942480"/>
          </a:xfrm>
          <a:custGeom>
            <a:avLst/>
            <a:gdLst/>
            <a:ahLst/>
            <a:cxnLst/>
            <a:rect l="0" t="0" r="r" b="b"/>
            <a:pathLst>
              <a:path w="8583" h="2618">
                <a:moveTo>
                  <a:pt x="0" y="0"/>
                </a:moveTo>
                <a:cubicBezTo>
                  <a:pt x="108" y="181"/>
                  <a:pt x="143" y="382"/>
                  <a:pt x="245" y="569"/>
                </a:cubicBezTo>
                <a:cubicBezTo>
                  <a:pt x="352" y="767"/>
                  <a:pt x="444" y="974"/>
                  <a:pt x="611" y="1139"/>
                </a:cubicBezTo>
                <a:cubicBezTo>
                  <a:pt x="795" y="1321"/>
                  <a:pt x="987" y="1507"/>
                  <a:pt x="1242" y="1616"/>
                </a:cubicBezTo>
                <a:cubicBezTo>
                  <a:pt x="1468" y="1714"/>
                  <a:pt x="1637" y="1901"/>
                  <a:pt x="1872" y="1984"/>
                </a:cubicBezTo>
                <a:cubicBezTo>
                  <a:pt x="2094" y="2062"/>
                  <a:pt x="2271" y="2202"/>
                  <a:pt x="2502" y="2260"/>
                </a:cubicBezTo>
                <a:cubicBezTo>
                  <a:pt x="2725" y="2315"/>
                  <a:pt x="2929" y="2426"/>
                  <a:pt x="3152" y="2480"/>
                </a:cubicBezTo>
                <a:cubicBezTo>
                  <a:pt x="3359" y="2529"/>
                  <a:pt x="3555" y="2617"/>
                  <a:pt x="3783" y="2590"/>
                </a:cubicBezTo>
                <a:cubicBezTo>
                  <a:pt x="3991" y="2564"/>
                  <a:pt x="4202" y="2584"/>
                  <a:pt x="4413" y="2572"/>
                </a:cubicBezTo>
                <a:cubicBezTo>
                  <a:pt x="4624" y="2559"/>
                  <a:pt x="4832" y="2532"/>
                  <a:pt x="5044" y="2516"/>
                </a:cubicBezTo>
                <a:cubicBezTo>
                  <a:pt x="5259" y="2500"/>
                  <a:pt x="5462" y="2449"/>
                  <a:pt x="5675" y="2406"/>
                </a:cubicBezTo>
                <a:cubicBezTo>
                  <a:pt x="5912" y="2357"/>
                  <a:pt x="6094" y="2231"/>
                  <a:pt x="6305" y="2149"/>
                </a:cubicBezTo>
                <a:cubicBezTo>
                  <a:pt x="6547" y="2054"/>
                  <a:pt x="6790" y="1938"/>
                  <a:pt x="6935" y="1745"/>
                </a:cubicBezTo>
                <a:cubicBezTo>
                  <a:pt x="7091" y="1536"/>
                  <a:pt x="7275" y="1407"/>
                  <a:pt x="7484" y="1286"/>
                </a:cubicBezTo>
                <a:cubicBezTo>
                  <a:pt x="7712" y="1154"/>
                  <a:pt x="7877" y="991"/>
                  <a:pt x="8094" y="845"/>
                </a:cubicBezTo>
                <a:cubicBezTo>
                  <a:pt x="8290" y="712"/>
                  <a:pt x="8351" y="471"/>
                  <a:pt x="8459" y="275"/>
                </a:cubicBezTo>
                <a:lnTo>
                  <a:pt x="8582" y="91"/>
                </a:lnTo>
                <a:lnTo>
                  <a:pt x="8582" y="18"/>
                </a:lnTo>
              </a:path>
            </a:pathLst>
          </a:custGeom>
          <a:ln w="38160">
            <a:solidFill>
              <a:srgbClr val="808080"/>
            </a:solidFill>
            <a:round/>
          </a:ln>
        </p:spPr>
      </p:sp>
      <p:sp>
        <p:nvSpPr>
          <p:cNvPr id="336" name="CustomShape 8"/>
          <p:cNvSpPr/>
          <p:nvPr/>
        </p:nvSpPr>
        <p:spPr>
          <a:xfrm>
            <a:off x="7329600" y="965160"/>
            <a:ext cx="109800" cy="151560"/>
          </a:xfrm>
          <a:prstGeom prst="can">
            <a:avLst>
              <a:gd name="adj" fmla="val 5835"/>
            </a:avLst>
          </a:prstGeom>
          <a:solidFill>
            <a:srgbClr val="B2B2B2"/>
          </a:solidFill>
          <a:ln>
            <a:solidFill>
              <a:srgbClr val="B2B2B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7" name="CustomShape 9"/>
          <p:cNvSpPr/>
          <p:nvPr/>
        </p:nvSpPr>
        <p:spPr>
          <a:xfrm>
            <a:off x="6609240" y="976320"/>
            <a:ext cx="109440" cy="151920"/>
          </a:xfrm>
          <a:prstGeom prst="can">
            <a:avLst>
              <a:gd name="adj" fmla="val 5400"/>
            </a:avLst>
          </a:prstGeom>
          <a:solidFill>
            <a:srgbClr val="000000"/>
          </a:solidFill>
          <a:ln>
            <a:solidFill>
              <a:srgbClr val="FF3333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8" name="CustomShape 10"/>
          <p:cNvSpPr/>
          <p:nvPr/>
        </p:nvSpPr>
        <p:spPr>
          <a:xfrm>
            <a:off x="8118720" y="956160"/>
            <a:ext cx="109440" cy="151920"/>
          </a:xfrm>
          <a:prstGeom prst="can">
            <a:avLst>
              <a:gd name="adj" fmla="val 5400"/>
            </a:avLst>
          </a:prstGeom>
          <a:solidFill>
            <a:srgbClr val="B2B2B2"/>
          </a:solidFill>
          <a:ln>
            <a:solidFill>
              <a:srgbClr val="B2B2B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9" name="CustomShape 11"/>
          <p:cNvSpPr/>
          <p:nvPr/>
        </p:nvSpPr>
        <p:spPr>
          <a:xfrm>
            <a:off x="8888400" y="960120"/>
            <a:ext cx="109440" cy="151920"/>
          </a:xfrm>
          <a:prstGeom prst="can">
            <a:avLst>
              <a:gd name="adj" fmla="val 5400"/>
            </a:avLst>
          </a:prstGeom>
          <a:solidFill>
            <a:srgbClr val="B2B2B2"/>
          </a:solidFill>
          <a:ln>
            <a:solidFill>
              <a:srgbClr val="B2B2B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0" name="CustomShape 12"/>
          <p:cNvSpPr/>
          <p:nvPr/>
        </p:nvSpPr>
        <p:spPr>
          <a:xfrm>
            <a:off x="9659520" y="962280"/>
            <a:ext cx="110160" cy="152280"/>
          </a:xfrm>
          <a:prstGeom prst="can">
            <a:avLst>
              <a:gd name="adj" fmla="val 5400"/>
            </a:avLst>
          </a:prstGeom>
          <a:solidFill>
            <a:srgbClr val="000000"/>
          </a:solidFill>
          <a:ln>
            <a:solidFill>
              <a:srgbClr val="FF3333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1" name="CustomShape 13"/>
          <p:cNvSpPr/>
          <p:nvPr/>
        </p:nvSpPr>
        <p:spPr>
          <a:xfrm>
            <a:off x="9484560" y="1359360"/>
            <a:ext cx="109800" cy="151560"/>
          </a:xfrm>
          <a:prstGeom prst="can">
            <a:avLst>
              <a:gd name="adj" fmla="val 5400"/>
            </a:avLst>
          </a:prstGeom>
          <a:solidFill>
            <a:srgbClr val="000000"/>
          </a:solidFill>
          <a:ln>
            <a:solidFill>
              <a:srgbClr val="FF3333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2" name="CustomShape 14"/>
          <p:cNvSpPr/>
          <p:nvPr/>
        </p:nvSpPr>
        <p:spPr>
          <a:xfrm>
            <a:off x="9111240" y="1639080"/>
            <a:ext cx="109440" cy="151920"/>
          </a:xfrm>
          <a:prstGeom prst="can">
            <a:avLst>
              <a:gd name="adj" fmla="val 5400"/>
            </a:avLst>
          </a:prstGeom>
          <a:solidFill>
            <a:srgbClr val="000000"/>
          </a:solidFill>
          <a:ln>
            <a:solidFill>
              <a:srgbClr val="FF3333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3" name="CustomShape 15"/>
          <p:cNvSpPr/>
          <p:nvPr/>
        </p:nvSpPr>
        <p:spPr>
          <a:xfrm>
            <a:off x="8616240" y="1888200"/>
            <a:ext cx="109440" cy="152280"/>
          </a:xfrm>
          <a:prstGeom prst="can">
            <a:avLst>
              <a:gd name="adj" fmla="val 5400"/>
            </a:avLst>
          </a:prstGeom>
          <a:solidFill>
            <a:srgbClr val="000000"/>
          </a:solidFill>
          <a:ln>
            <a:solidFill>
              <a:srgbClr val="FF3333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4" name="CustomShape 16"/>
          <p:cNvSpPr/>
          <p:nvPr/>
        </p:nvSpPr>
        <p:spPr>
          <a:xfrm>
            <a:off x="8116200" y="1974240"/>
            <a:ext cx="109440" cy="152280"/>
          </a:xfrm>
          <a:prstGeom prst="can">
            <a:avLst>
              <a:gd name="adj" fmla="val 5400"/>
            </a:avLst>
          </a:prstGeom>
          <a:solidFill>
            <a:srgbClr val="000000"/>
          </a:solidFill>
          <a:ln>
            <a:solidFill>
              <a:srgbClr val="FF3333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5" name="CustomShape 17"/>
          <p:cNvSpPr/>
          <p:nvPr/>
        </p:nvSpPr>
        <p:spPr>
          <a:xfrm>
            <a:off x="7567200" y="1888200"/>
            <a:ext cx="109440" cy="152280"/>
          </a:xfrm>
          <a:prstGeom prst="can">
            <a:avLst>
              <a:gd name="adj" fmla="val 5400"/>
            </a:avLst>
          </a:prstGeom>
          <a:solidFill>
            <a:srgbClr val="000000"/>
          </a:solidFill>
          <a:ln>
            <a:solidFill>
              <a:srgbClr val="FF3333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6" name="CustomShape 18"/>
          <p:cNvSpPr/>
          <p:nvPr/>
        </p:nvSpPr>
        <p:spPr>
          <a:xfrm>
            <a:off x="7106040" y="1668600"/>
            <a:ext cx="110160" cy="151560"/>
          </a:xfrm>
          <a:prstGeom prst="can">
            <a:avLst>
              <a:gd name="adj" fmla="val 5400"/>
            </a:avLst>
          </a:prstGeom>
          <a:solidFill>
            <a:srgbClr val="000000"/>
          </a:solidFill>
          <a:ln>
            <a:solidFill>
              <a:srgbClr val="FF3333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7" name="CustomShape 19"/>
          <p:cNvSpPr/>
          <p:nvPr/>
        </p:nvSpPr>
        <p:spPr>
          <a:xfrm>
            <a:off x="6729120" y="1377720"/>
            <a:ext cx="109800" cy="152280"/>
          </a:xfrm>
          <a:prstGeom prst="can">
            <a:avLst>
              <a:gd name="adj" fmla="val 5400"/>
            </a:avLst>
          </a:prstGeom>
          <a:solidFill>
            <a:srgbClr val="000000"/>
          </a:solidFill>
          <a:ln>
            <a:solidFill>
              <a:srgbClr val="FF3333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8" name="CustomShape 20"/>
          <p:cNvSpPr/>
          <p:nvPr/>
        </p:nvSpPr>
        <p:spPr>
          <a:xfrm>
            <a:off x="8116200" y="2362680"/>
            <a:ext cx="109440" cy="151920"/>
          </a:xfrm>
          <a:prstGeom prst="can">
            <a:avLst>
              <a:gd name="adj" fmla="val 5400"/>
            </a:avLst>
          </a:prstGeom>
          <a:solidFill>
            <a:srgbClr val="B2B2B2"/>
          </a:solidFill>
          <a:ln>
            <a:solidFill>
              <a:srgbClr val="B2B2B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9" name="CustomShape 21"/>
          <p:cNvSpPr/>
          <p:nvPr/>
        </p:nvSpPr>
        <p:spPr>
          <a:xfrm>
            <a:off x="8116560" y="2765520"/>
            <a:ext cx="109440" cy="152280"/>
          </a:xfrm>
          <a:prstGeom prst="can">
            <a:avLst>
              <a:gd name="adj" fmla="val 5400"/>
            </a:avLst>
          </a:prstGeom>
          <a:solidFill>
            <a:srgbClr val="B2B2B2"/>
          </a:solidFill>
          <a:ln>
            <a:solidFill>
              <a:srgbClr val="B2B2B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0" name="CustomShape 22"/>
          <p:cNvSpPr/>
          <p:nvPr/>
        </p:nvSpPr>
        <p:spPr>
          <a:xfrm>
            <a:off x="8116560" y="3137760"/>
            <a:ext cx="109440" cy="151920"/>
          </a:xfrm>
          <a:prstGeom prst="can">
            <a:avLst>
              <a:gd name="adj" fmla="val 5400"/>
            </a:avLst>
          </a:prstGeom>
          <a:solidFill>
            <a:srgbClr val="B2B2B2"/>
          </a:solidFill>
          <a:ln>
            <a:solidFill>
              <a:srgbClr val="B2B2B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1" name="TextShape 23"/>
          <p:cNvSpPr txBox="1"/>
          <p:nvPr/>
        </p:nvSpPr>
        <p:spPr>
          <a:xfrm>
            <a:off x="6476760" y="790200"/>
            <a:ext cx="503280" cy="393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fr-FR" sz="9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SG01</a:t>
            </a:r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2" name="TextShape 24"/>
          <p:cNvSpPr txBox="1"/>
          <p:nvPr/>
        </p:nvSpPr>
        <p:spPr>
          <a:xfrm>
            <a:off x="7197480" y="790200"/>
            <a:ext cx="504000" cy="393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fr-FR" sz="900" strike="noStrike" spc="-1">
                <a:solidFill>
                  <a:srgbClr val="B2B2B2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SG02</a:t>
            </a:r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3" name="TextShape 25"/>
          <p:cNvSpPr txBox="1"/>
          <p:nvPr/>
        </p:nvSpPr>
        <p:spPr>
          <a:xfrm>
            <a:off x="7969320" y="790200"/>
            <a:ext cx="493920" cy="393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fr-FR" sz="900" strike="noStrike" spc="-1">
                <a:solidFill>
                  <a:srgbClr val="9999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SG03</a:t>
            </a:r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4" name="TextShape 26"/>
          <p:cNvSpPr txBox="1"/>
          <p:nvPr/>
        </p:nvSpPr>
        <p:spPr>
          <a:xfrm>
            <a:off x="8758440" y="790200"/>
            <a:ext cx="493560" cy="393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fr-FR" sz="900" strike="noStrike" spc="-1">
                <a:solidFill>
                  <a:srgbClr val="9999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SG04</a:t>
            </a:r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5" name="TextShape 27"/>
          <p:cNvSpPr txBox="1"/>
          <p:nvPr/>
        </p:nvSpPr>
        <p:spPr>
          <a:xfrm>
            <a:off x="9530280" y="790200"/>
            <a:ext cx="483480" cy="393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fr-FR" sz="9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SG05</a:t>
            </a:r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6" name="TextShape 28"/>
          <p:cNvSpPr txBox="1"/>
          <p:nvPr/>
        </p:nvSpPr>
        <p:spPr>
          <a:xfrm>
            <a:off x="9581760" y="1383840"/>
            <a:ext cx="498600" cy="3942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fr-FR" sz="9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SG06</a:t>
            </a:r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7" name="TextShape 29"/>
          <p:cNvSpPr txBox="1"/>
          <p:nvPr/>
        </p:nvSpPr>
        <p:spPr>
          <a:xfrm>
            <a:off x="9239040" y="1708920"/>
            <a:ext cx="480240" cy="3942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fr-FR" sz="9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SG07</a:t>
            </a:r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8" name="TextShape 30"/>
          <p:cNvSpPr txBox="1"/>
          <p:nvPr/>
        </p:nvSpPr>
        <p:spPr>
          <a:xfrm>
            <a:off x="8690040" y="1972800"/>
            <a:ext cx="481680" cy="393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fr-FR" sz="9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SG08</a:t>
            </a:r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9" name="TextShape 31"/>
          <p:cNvSpPr txBox="1"/>
          <p:nvPr/>
        </p:nvSpPr>
        <p:spPr>
          <a:xfrm>
            <a:off x="7967520" y="1761480"/>
            <a:ext cx="486360" cy="3942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fr-FR" sz="9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SG09</a:t>
            </a:r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0" name="TextShape 32"/>
          <p:cNvSpPr txBox="1"/>
          <p:nvPr/>
        </p:nvSpPr>
        <p:spPr>
          <a:xfrm>
            <a:off x="7142400" y="1962720"/>
            <a:ext cx="527040" cy="393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fr-FR" sz="9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SG10</a:t>
            </a:r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1" name="TextShape 33"/>
          <p:cNvSpPr txBox="1"/>
          <p:nvPr/>
        </p:nvSpPr>
        <p:spPr>
          <a:xfrm>
            <a:off x="6666120" y="1708920"/>
            <a:ext cx="584280" cy="3942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fr-FR" sz="9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SG11</a:t>
            </a:r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2" name="TextShape 34"/>
          <p:cNvSpPr txBox="1"/>
          <p:nvPr/>
        </p:nvSpPr>
        <p:spPr>
          <a:xfrm>
            <a:off x="6283080" y="1383840"/>
            <a:ext cx="508680" cy="2185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fr-FR" sz="9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SG12</a:t>
            </a:r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3" name="TextShape 35"/>
          <p:cNvSpPr txBox="1"/>
          <p:nvPr/>
        </p:nvSpPr>
        <p:spPr>
          <a:xfrm>
            <a:off x="8226720" y="2360160"/>
            <a:ext cx="490680" cy="393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fr-FR" sz="900" strike="noStrike" spc="-1">
                <a:solidFill>
                  <a:srgbClr val="B2B2B2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SG13</a:t>
            </a:r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4" name="TextShape 36"/>
          <p:cNvSpPr txBox="1"/>
          <p:nvPr/>
        </p:nvSpPr>
        <p:spPr>
          <a:xfrm>
            <a:off x="8226720" y="2742840"/>
            <a:ext cx="530640" cy="393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fr-FR" sz="900" strike="noStrike" spc="-1">
                <a:solidFill>
                  <a:srgbClr val="B2B2B2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SG14</a:t>
            </a:r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5" name="TextShape 37"/>
          <p:cNvSpPr txBox="1"/>
          <p:nvPr/>
        </p:nvSpPr>
        <p:spPr>
          <a:xfrm>
            <a:off x="8226720" y="3135240"/>
            <a:ext cx="477000" cy="393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fr-FR" sz="900" strike="noStrike" spc="-1">
                <a:solidFill>
                  <a:srgbClr val="B2B2B2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SG15</a:t>
            </a:r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6" name="Line 38"/>
          <p:cNvSpPr/>
          <p:nvPr/>
        </p:nvSpPr>
        <p:spPr>
          <a:xfrm>
            <a:off x="8159040" y="393480"/>
            <a:ext cx="31320" cy="3197880"/>
          </a:xfrm>
          <a:prstGeom prst="line">
            <a:avLst/>
          </a:prstGeom>
          <a:ln w="9360">
            <a:solidFill>
              <a:srgbClr val="666666"/>
            </a:solidFill>
            <a:custDash>
              <a:ds d="100000" sp="100000"/>
            </a:custDash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7" name="CustomShape 39"/>
          <p:cNvSpPr/>
          <p:nvPr/>
        </p:nvSpPr>
        <p:spPr>
          <a:xfrm>
            <a:off x="7613280" y="3584880"/>
            <a:ext cx="1158480" cy="2570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/>
            <a:r>
              <a:rPr lang="fr-FR" sz="1000" b="1" strike="noStrike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</a:t>
            </a:r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8" name="CustomShape 40"/>
          <p:cNvSpPr/>
          <p:nvPr/>
        </p:nvSpPr>
        <p:spPr>
          <a:xfrm>
            <a:off x="7577280" y="128520"/>
            <a:ext cx="1158480" cy="2570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/>
            <a:r>
              <a:rPr lang="fr-FR" sz="1000" b="1" strike="noStrike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</a:t>
            </a:r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9" name="CustomShape 41"/>
          <p:cNvSpPr/>
          <p:nvPr/>
        </p:nvSpPr>
        <p:spPr>
          <a:xfrm>
            <a:off x="4497480" y="333360"/>
            <a:ext cx="109800" cy="152280"/>
          </a:xfrm>
          <a:prstGeom prst="can">
            <a:avLst>
              <a:gd name="adj" fmla="val 5400"/>
            </a:avLst>
          </a:prstGeom>
          <a:solidFill>
            <a:srgbClr val="FF00FF"/>
          </a:solidFill>
          <a:ln>
            <a:solidFill>
              <a:srgbClr val="FF3333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0" name="CustomShape 42"/>
          <p:cNvSpPr/>
          <p:nvPr/>
        </p:nvSpPr>
        <p:spPr>
          <a:xfrm>
            <a:off x="4497840" y="333000"/>
            <a:ext cx="109800" cy="152280"/>
          </a:xfrm>
          <a:prstGeom prst="can">
            <a:avLst>
              <a:gd name="adj" fmla="val 5400"/>
            </a:avLst>
          </a:prstGeom>
          <a:solidFill>
            <a:srgbClr val="B2B2B2"/>
          </a:solidFill>
          <a:ln>
            <a:solidFill>
              <a:srgbClr val="B2B2B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1" name="CustomShape 43"/>
          <p:cNvSpPr/>
          <p:nvPr/>
        </p:nvSpPr>
        <p:spPr>
          <a:xfrm>
            <a:off x="5326200" y="800640"/>
            <a:ext cx="109800" cy="152280"/>
          </a:xfrm>
          <a:prstGeom prst="can">
            <a:avLst>
              <a:gd name="adj" fmla="val 5400"/>
            </a:avLst>
          </a:prstGeom>
          <a:solidFill>
            <a:srgbClr val="B2B2B2"/>
          </a:solidFill>
          <a:ln>
            <a:solidFill>
              <a:srgbClr val="B2B2B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2" name="TextShape 44"/>
          <p:cNvSpPr txBox="1"/>
          <p:nvPr/>
        </p:nvSpPr>
        <p:spPr>
          <a:xfrm>
            <a:off x="4880160" y="806760"/>
            <a:ext cx="508680" cy="2185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fr-FR" sz="900" strike="noStrike" spc="-1">
                <a:solidFill>
                  <a:srgbClr val="B2B2B2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SG17</a:t>
            </a:r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3" name="TextShape 45"/>
          <p:cNvSpPr txBox="1"/>
          <p:nvPr/>
        </p:nvSpPr>
        <p:spPr>
          <a:xfrm>
            <a:off x="4052160" y="333000"/>
            <a:ext cx="508680" cy="224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fr-FR" sz="900" strike="noStrike" spc="-1">
                <a:solidFill>
                  <a:srgbClr val="B2B2B2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SG18</a:t>
            </a:r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4" name="CustomShape 46"/>
          <p:cNvSpPr/>
          <p:nvPr/>
        </p:nvSpPr>
        <p:spPr>
          <a:xfrm>
            <a:off x="7224840" y="7027200"/>
            <a:ext cx="2352240" cy="402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r">
              <a:lnSpc>
                <a:spcPct val="100000"/>
              </a:lnSpc>
            </a:pPr>
            <a:fld id="{15F9E1E6-3125-44CD-9E1E-EA4370FC0949}" type="slidenum">
              <a:rPr lang="fr-FR" sz="1200" strike="noStrike" spc="-1">
                <a:solidFill>
                  <a:srgbClr val="89898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6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5" name="CustomShape 47"/>
          <p:cNvSpPr/>
          <p:nvPr/>
        </p:nvSpPr>
        <p:spPr>
          <a:xfrm rot="20162400">
            <a:off x="6548400" y="898200"/>
            <a:ext cx="362160" cy="739800"/>
          </a:xfrm>
          <a:prstGeom prst="ellipse">
            <a:avLst/>
          </a:prstGeom>
          <a:noFill/>
          <a:ln w="38160">
            <a:solidFill>
              <a:srgbClr val="66CC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6" name="CustomShape 48"/>
          <p:cNvSpPr/>
          <p:nvPr/>
        </p:nvSpPr>
        <p:spPr>
          <a:xfrm rot="18700800">
            <a:off x="6800760" y="1222200"/>
            <a:ext cx="362160" cy="739800"/>
          </a:xfrm>
          <a:prstGeom prst="ellipse">
            <a:avLst/>
          </a:prstGeom>
          <a:noFill/>
          <a:ln w="38160">
            <a:solidFill>
              <a:srgbClr val="66CC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7" name="CustomShape 49"/>
          <p:cNvSpPr/>
          <p:nvPr/>
        </p:nvSpPr>
        <p:spPr>
          <a:xfrm rot="18231000">
            <a:off x="7196400" y="1454040"/>
            <a:ext cx="362160" cy="739800"/>
          </a:xfrm>
          <a:prstGeom prst="ellipse">
            <a:avLst/>
          </a:prstGeom>
          <a:noFill/>
          <a:ln w="38160">
            <a:solidFill>
              <a:srgbClr val="66CC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8" name="CustomShape 50"/>
          <p:cNvSpPr/>
          <p:nvPr/>
        </p:nvSpPr>
        <p:spPr>
          <a:xfrm rot="16532400">
            <a:off x="7700040" y="1630080"/>
            <a:ext cx="362160" cy="739800"/>
          </a:xfrm>
          <a:prstGeom prst="ellipse">
            <a:avLst/>
          </a:prstGeom>
          <a:noFill/>
          <a:ln w="38160">
            <a:solidFill>
              <a:srgbClr val="66CC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9" name="CustomShape 51"/>
          <p:cNvSpPr/>
          <p:nvPr/>
        </p:nvSpPr>
        <p:spPr>
          <a:xfrm rot="15824400">
            <a:off x="8256960" y="1615320"/>
            <a:ext cx="362160" cy="739800"/>
          </a:xfrm>
          <a:prstGeom prst="ellipse">
            <a:avLst/>
          </a:prstGeom>
          <a:noFill/>
          <a:ln w="38160">
            <a:solidFill>
              <a:srgbClr val="66CC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0" name="CustomShape 52"/>
          <p:cNvSpPr/>
          <p:nvPr/>
        </p:nvSpPr>
        <p:spPr>
          <a:xfrm rot="15084600">
            <a:off x="8760960" y="1471680"/>
            <a:ext cx="362160" cy="739800"/>
          </a:xfrm>
          <a:prstGeom prst="ellipse">
            <a:avLst/>
          </a:prstGeom>
          <a:noFill/>
          <a:ln w="38160">
            <a:solidFill>
              <a:srgbClr val="66CC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1" name="CustomShape 53"/>
          <p:cNvSpPr/>
          <p:nvPr/>
        </p:nvSpPr>
        <p:spPr>
          <a:xfrm rot="14367000">
            <a:off x="9181800" y="1204920"/>
            <a:ext cx="362160" cy="739800"/>
          </a:xfrm>
          <a:prstGeom prst="ellipse">
            <a:avLst/>
          </a:prstGeom>
          <a:noFill/>
          <a:ln w="38160">
            <a:solidFill>
              <a:srgbClr val="66CC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2" name="CustomShape 54"/>
          <p:cNvSpPr/>
          <p:nvPr/>
        </p:nvSpPr>
        <p:spPr>
          <a:xfrm rot="13335600">
            <a:off x="9405720" y="878400"/>
            <a:ext cx="362160" cy="739800"/>
          </a:xfrm>
          <a:prstGeom prst="ellipse">
            <a:avLst/>
          </a:prstGeom>
          <a:noFill/>
          <a:ln w="38160">
            <a:solidFill>
              <a:srgbClr val="66CC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3" name="Image 382"/>
          <p:cNvPicPr/>
          <p:nvPr/>
        </p:nvPicPr>
        <p:blipFill>
          <a:blip r:embed="rId3"/>
          <a:stretch/>
        </p:blipFill>
        <p:spPr>
          <a:xfrm>
            <a:off x="20880" y="2119320"/>
            <a:ext cx="8157240" cy="4998600"/>
          </a:xfrm>
          <a:prstGeom prst="rect">
            <a:avLst/>
          </a:prstGeom>
          <a:ln>
            <a:noFill/>
          </a:ln>
        </p:spPr>
      </p:pic>
      <p:sp>
        <p:nvSpPr>
          <p:cNvPr id="384" name="CustomShape 1"/>
          <p:cNvSpPr/>
          <p:nvPr/>
        </p:nvSpPr>
        <p:spPr>
          <a:xfrm>
            <a:off x="421560" y="143280"/>
            <a:ext cx="9208440" cy="9378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>
              <a:lnSpc>
                <a:spcPct val="100000"/>
              </a:lnSpc>
            </a:pPr>
            <a:r>
              <a:rPr lang="fr-FR" sz="3000" strike="noStrike" spc="-1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Droid Sans Fallback"/>
              </a:rPr>
              <a:t>Phase </a:t>
            </a:r>
            <a:r>
              <a:rPr lang="en-US" sz="3000" strike="noStrike" spc="-1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Droid Sans Fallback"/>
              </a:rPr>
              <a:t>Variability</a:t>
            </a:r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6" name="CustomShape 3"/>
          <p:cNvSpPr/>
          <p:nvPr/>
        </p:nvSpPr>
        <p:spPr>
          <a:xfrm>
            <a:off x="7490160" y="2170080"/>
            <a:ext cx="3519360" cy="11548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800" strike="noStrike" spc="-1">
                <a:solidFill>
                  <a:srgbClr val="003366"/>
                </a:solidFill>
                <a:uFill>
                  <a:solidFill>
                    <a:srgbClr val="FFFFFF"/>
                  </a:solidFill>
                </a:uFill>
                <a:latin typeface="Arial"/>
                <a:ea typeface="Helv;Arial"/>
              </a:rPr>
              <a:t> </a:t>
            </a:r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strike="noStrike" spc="-1">
                <a:solidFill>
                  <a:srgbClr val="003366"/>
                </a:solidFill>
                <a:uFill>
                  <a:solidFill>
                    <a:srgbClr val="FFFFFF"/>
                  </a:solidFill>
                </a:uFill>
                <a:latin typeface="Arial"/>
                <a:ea typeface="Helv;Arial"/>
              </a:rPr>
              <a:t> </a:t>
            </a:r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7" name="TextShape 4"/>
          <p:cNvSpPr txBox="1"/>
          <p:nvPr/>
        </p:nvSpPr>
        <p:spPr>
          <a:xfrm>
            <a:off x="423720" y="867240"/>
            <a:ext cx="4205520" cy="369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800" b="1" strike="noStrike" spc="-1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Droid Sans Fallback"/>
              </a:rPr>
              <a:t>Lagged </a:t>
            </a:r>
            <a:r>
              <a:rPr lang="en-US" sz="1800" b="1" strike="noStrike" spc="-1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Droid Sans Fallback"/>
              </a:rPr>
              <a:t>Coherency</a:t>
            </a:r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8" name="Line 5"/>
          <p:cNvSpPr/>
          <p:nvPr/>
        </p:nvSpPr>
        <p:spPr>
          <a:xfrm>
            <a:off x="6622560" y="1122840"/>
            <a:ext cx="3089520" cy="5400"/>
          </a:xfrm>
          <a:prstGeom prst="line">
            <a:avLst/>
          </a:prstGeom>
          <a:ln w="38160">
            <a:solidFill>
              <a:srgbClr val="66666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9" name="Freeform 6"/>
          <p:cNvSpPr/>
          <p:nvPr/>
        </p:nvSpPr>
        <p:spPr>
          <a:xfrm>
            <a:off x="6629760" y="1121760"/>
            <a:ext cx="3089880" cy="942480"/>
          </a:xfrm>
          <a:custGeom>
            <a:avLst/>
            <a:gdLst/>
            <a:ahLst/>
            <a:cxnLst/>
            <a:rect l="0" t="0" r="r" b="b"/>
            <a:pathLst>
              <a:path w="8583" h="2618">
                <a:moveTo>
                  <a:pt x="0" y="0"/>
                </a:moveTo>
                <a:cubicBezTo>
                  <a:pt x="108" y="181"/>
                  <a:pt x="143" y="382"/>
                  <a:pt x="245" y="569"/>
                </a:cubicBezTo>
                <a:cubicBezTo>
                  <a:pt x="352" y="767"/>
                  <a:pt x="444" y="974"/>
                  <a:pt x="611" y="1139"/>
                </a:cubicBezTo>
                <a:cubicBezTo>
                  <a:pt x="795" y="1321"/>
                  <a:pt x="987" y="1507"/>
                  <a:pt x="1242" y="1616"/>
                </a:cubicBezTo>
                <a:cubicBezTo>
                  <a:pt x="1468" y="1714"/>
                  <a:pt x="1637" y="1901"/>
                  <a:pt x="1872" y="1984"/>
                </a:cubicBezTo>
                <a:cubicBezTo>
                  <a:pt x="2094" y="2062"/>
                  <a:pt x="2271" y="2202"/>
                  <a:pt x="2502" y="2260"/>
                </a:cubicBezTo>
                <a:cubicBezTo>
                  <a:pt x="2725" y="2315"/>
                  <a:pt x="2929" y="2426"/>
                  <a:pt x="3152" y="2480"/>
                </a:cubicBezTo>
                <a:cubicBezTo>
                  <a:pt x="3359" y="2529"/>
                  <a:pt x="3555" y="2617"/>
                  <a:pt x="3783" y="2590"/>
                </a:cubicBezTo>
                <a:cubicBezTo>
                  <a:pt x="3991" y="2564"/>
                  <a:pt x="4202" y="2584"/>
                  <a:pt x="4413" y="2572"/>
                </a:cubicBezTo>
                <a:cubicBezTo>
                  <a:pt x="4624" y="2559"/>
                  <a:pt x="4832" y="2532"/>
                  <a:pt x="5044" y="2516"/>
                </a:cubicBezTo>
                <a:cubicBezTo>
                  <a:pt x="5259" y="2500"/>
                  <a:pt x="5462" y="2449"/>
                  <a:pt x="5675" y="2406"/>
                </a:cubicBezTo>
                <a:cubicBezTo>
                  <a:pt x="5912" y="2357"/>
                  <a:pt x="6094" y="2231"/>
                  <a:pt x="6305" y="2149"/>
                </a:cubicBezTo>
                <a:cubicBezTo>
                  <a:pt x="6547" y="2054"/>
                  <a:pt x="6790" y="1938"/>
                  <a:pt x="6935" y="1745"/>
                </a:cubicBezTo>
                <a:cubicBezTo>
                  <a:pt x="7091" y="1536"/>
                  <a:pt x="7275" y="1407"/>
                  <a:pt x="7484" y="1286"/>
                </a:cubicBezTo>
                <a:cubicBezTo>
                  <a:pt x="7712" y="1154"/>
                  <a:pt x="7877" y="991"/>
                  <a:pt x="8094" y="845"/>
                </a:cubicBezTo>
                <a:cubicBezTo>
                  <a:pt x="8290" y="712"/>
                  <a:pt x="8351" y="471"/>
                  <a:pt x="8459" y="275"/>
                </a:cubicBezTo>
                <a:lnTo>
                  <a:pt x="8582" y="91"/>
                </a:lnTo>
                <a:lnTo>
                  <a:pt x="8582" y="18"/>
                </a:lnTo>
              </a:path>
            </a:pathLst>
          </a:custGeom>
          <a:ln w="38160">
            <a:solidFill>
              <a:srgbClr val="808080"/>
            </a:solidFill>
            <a:round/>
          </a:ln>
        </p:spPr>
      </p:sp>
      <p:sp>
        <p:nvSpPr>
          <p:cNvPr id="390" name="CustomShape 7"/>
          <p:cNvSpPr/>
          <p:nvPr/>
        </p:nvSpPr>
        <p:spPr>
          <a:xfrm>
            <a:off x="7329600" y="965160"/>
            <a:ext cx="109800" cy="151560"/>
          </a:xfrm>
          <a:prstGeom prst="can">
            <a:avLst>
              <a:gd name="adj" fmla="val 5835"/>
            </a:avLst>
          </a:prstGeom>
          <a:solidFill>
            <a:srgbClr val="B2B2B2"/>
          </a:solidFill>
          <a:ln>
            <a:solidFill>
              <a:srgbClr val="B2B2B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1" name="CustomShape 8"/>
          <p:cNvSpPr/>
          <p:nvPr/>
        </p:nvSpPr>
        <p:spPr>
          <a:xfrm>
            <a:off x="6609240" y="976320"/>
            <a:ext cx="109440" cy="151920"/>
          </a:xfrm>
          <a:prstGeom prst="can">
            <a:avLst>
              <a:gd name="adj" fmla="val 5400"/>
            </a:avLst>
          </a:prstGeom>
          <a:solidFill>
            <a:srgbClr val="000000"/>
          </a:solidFill>
          <a:ln>
            <a:solidFill>
              <a:srgbClr val="FF3333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2" name="CustomShape 9"/>
          <p:cNvSpPr/>
          <p:nvPr/>
        </p:nvSpPr>
        <p:spPr>
          <a:xfrm>
            <a:off x="8118720" y="956160"/>
            <a:ext cx="109440" cy="151920"/>
          </a:xfrm>
          <a:prstGeom prst="can">
            <a:avLst>
              <a:gd name="adj" fmla="val 5400"/>
            </a:avLst>
          </a:prstGeom>
          <a:solidFill>
            <a:srgbClr val="B2B2B2"/>
          </a:solidFill>
          <a:ln>
            <a:solidFill>
              <a:srgbClr val="B2B2B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3" name="CustomShape 10"/>
          <p:cNvSpPr/>
          <p:nvPr/>
        </p:nvSpPr>
        <p:spPr>
          <a:xfrm>
            <a:off x="8888400" y="960120"/>
            <a:ext cx="109440" cy="151920"/>
          </a:xfrm>
          <a:prstGeom prst="can">
            <a:avLst>
              <a:gd name="adj" fmla="val 5400"/>
            </a:avLst>
          </a:prstGeom>
          <a:solidFill>
            <a:srgbClr val="B2B2B2"/>
          </a:solidFill>
          <a:ln>
            <a:solidFill>
              <a:srgbClr val="B2B2B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4" name="CustomShape 11"/>
          <p:cNvSpPr/>
          <p:nvPr/>
        </p:nvSpPr>
        <p:spPr>
          <a:xfrm>
            <a:off x="9659520" y="962280"/>
            <a:ext cx="110160" cy="152280"/>
          </a:xfrm>
          <a:prstGeom prst="can">
            <a:avLst>
              <a:gd name="adj" fmla="val 5400"/>
            </a:avLst>
          </a:prstGeom>
          <a:solidFill>
            <a:srgbClr val="000000"/>
          </a:solidFill>
          <a:ln>
            <a:solidFill>
              <a:srgbClr val="FF3333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5" name="CustomShape 12"/>
          <p:cNvSpPr/>
          <p:nvPr/>
        </p:nvSpPr>
        <p:spPr>
          <a:xfrm>
            <a:off x="9484560" y="1359360"/>
            <a:ext cx="109800" cy="151560"/>
          </a:xfrm>
          <a:prstGeom prst="can">
            <a:avLst>
              <a:gd name="adj" fmla="val 5400"/>
            </a:avLst>
          </a:prstGeom>
          <a:solidFill>
            <a:srgbClr val="000000"/>
          </a:solidFill>
          <a:ln>
            <a:solidFill>
              <a:srgbClr val="FF3333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6" name="CustomShape 13"/>
          <p:cNvSpPr/>
          <p:nvPr/>
        </p:nvSpPr>
        <p:spPr>
          <a:xfrm>
            <a:off x="9111240" y="1639080"/>
            <a:ext cx="109440" cy="151920"/>
          </a:xfrm>
          <a:prstGeom prst="can">
            <a:avLst>
              <a:gd name="adj" fmla="val 5400"/>
            </a:avLst>
          </a:prstGeom>
          <a:solidFill>
            <a:srgbClr val="000000"/>
          </a:solidFill>
          <a:ln>
            <a:solidFill>
              <a:srgbClr val="FF3333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7" name="CustomShape 14"/>
          <p:cNvSpPr/>
          <p:nvPr/>
        </p:nvSpPr>
        <p:spPr>
          <a:xfrm>
            <a:off x="8616240" y="1888200"/>
            <a:ext cx="109440" cy="152280"/>
          </a:xfrm>
          <a:prstGeom prst="can">
            <a:avLst>
              <a:gd name="adj" fmla="val 5400"/>
            </a:avLst>
          </a:prstGeom>
          <a:solidFill>
            <a:srgbClr val="000000"/>
          </a:solidFill>
          <a:ln>
            <a:solidFill>
              <a:srgbClr val="FF3333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8" name="CustomShape 15"/>
          <p:cNvSpPr/>
          <p:nvPr/>
        </p:nvSpPr>
        <p:spPr>
          <a:xfrm>
            <a:off x="8116200" y="1974240"/>
            <a:ext cx="109440" cy="152280"/>
          </a:xfrm>
          <a:prstGeom prst="can">
            <a:avLst>
              <a:gd name="adj" fmla="val 5400"/>
            </a:avLst>
          </a:prstGeom>
          <a:solidFill>
            <a:srgbClr val="000000"/>
          </a:solidFill>
          <a:ln>
            <a:solidFill>
              <a:srgbClr val="FF3333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9" name="CustomShape 16"/>
          <p:cNvSpPr/>
          <p:nvPr/>
        </p:nvSpPr>
        <p:spPr>
          <a:xfrm>
            <a:off x="7567200" y="1888200"/>
            <a:ext cx="109440" cy="152280"/>
          </a:xfrm>
          <a:prstGeom prst="can">
            <a:avLst>
              <a:gd name="adj" fmla="val 5400"/>
            </a:avLst>
          </a:prstGeom>
          <a:solidFill>
            <a:srgbClr val="000000"/>
          </a:solidFill>
          <a:ln>
            <a:solidFill>
              <a:srgbClr val="FF3333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0" name="CustomShape 17"/>
          <p:cNvSpPr/>
          <p:nvPr/>
        </p:nvSpPr>
        <p:spPr>
          <a:xfrm>
            <a:off x="7106040" y="1668600"/>
            <a:ext cx="110160" cy="151560"/>
          </a:xfrm>
          <a:prstGeom prst="can">
            <a:avLst>
              <a:gd name="adj" fmla="val 5400"/>
            </a:avLst>
          </a:prstGeom>
          <a:solidFill>
            <a:srgbClr val="000000"/>
          </a:solidFill>
          <a:ln>
            <a:solidFill>
              <a:srgbClr val="FF3333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1" name="CustomShape 18"/>
          <p:cNvSpPr/>
          <p:nvPr/>
        </p:nvSpPr>
        <p:spPr>
          <a:xfrm>
            <a:off x="6729120" y="1377720"/>
            <a:ext cx="109800" cy="152280"/>
          </a:xfrm>
          <a:prstGeom prst="can">
            <a:avLst>
              <a:gd name="adj" fmla="val 5400"/>
            </a:avLst>
          </a:prstGeom>
          <a:solidFill>
            <a:srgbClr val="000000"/>
          </a:solidFill>
          <a:ln>
            <a:solidFill>
              <a:srgbClr val="FF3333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2" name="CustomShape 19"/>
          <p:cNvSpPr/>
          <p:nvPr/>
        </p:nvSpPr>
        <p:spPr>
          <a:xfrm>
            <a:off x="8116200" y="2362680"/>
            <a:ext cx="109440" cy="151920"/>
          </a:xfrm>
          <a:prstGeom prst="can">
            <a:avLst>
              <a:gd name="adj" fmla="val 5400"/>
            </a:avLst>
          </a:prstGeom>
          <a:solidFill>
            <a:srgbClr val="B2B2B2"/>
          </a:solidFill>
          <a:ln>
            <a:solidFill>
              <a:srgbClr val="B2B2B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3" name="CustomShape 20"/>
          <p:cNvSpPr/>
          <p:nvPr/>
        </p:nvSpPr>
        <p:spPr>
          <a:xfrm>
            <a:off x="8116560" y="2765520"/>
            <a:ext cx="109440" cy="152280"/>
          </a:xfrm>
          <a:prstGeom prst="can">
            <a:avLst>
              <a:gd name="adj" fmla="val 5400"/>
            </a:avLst>
          </a:prstGeom>
          <a:solidFill>
            <a:srgbClr val="B2B2B2"/>
          </a:solidFill>
          <a:ln>
            <a:solidFill>
              <a:srgbClr val="B2B2B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4" name="CustomShape 21"/>
          <p:cNvSpPr/>
          <p:nvPr/>
        </p:nvSpPr>
        <p:spPr>
          <a:xfrm>
            <a:off x="8116560" y="3137760"/>
            <a:ext cx="109440" cy="151920"/>
          </a:xfrm>
          <a:prstGeom prst="can">
            <a:avLst>
              <a:gd name="adj" fmla="val 5400"/>
            </a:avLst>
          </a:prstGeom>
          <a:solidFill>
            <a:srgbClr val="B2B2B2"/>
          </a:solidFill>
          <a:ln>
            <a:solidFill>
              <a:srgbClr val="B2B2B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5" name="TextShape 22"/>
          <p:cNvSpPr txBox="1"/>
          <p:nvPr/>
        </p:nvSpPr>
        <p:spPr>
          <a:xfrm>
            <a:off x="6476760" y="790200"/>
            <a:ext cx="503280" cy="393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fr-FR" sz="9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SG01</a:t>
            </a:r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6" name="TextShape 23"/>
          <p:cNvSpPr txBox="1"/>
          <p:nvPr/>
        </p:nvSpPr>
        <p:spPr>
          <a:xfrm>
            <a:off x="7197480" y="790200"/>
            <a:ext cx="504000" cy="393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fr-FR" sz="900" strike="noStrike" spc="-1">
                <a:solidFill>
                  <a:srgbClr val="B2B2B2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SG02</a:t>
            </a:r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7" name="TextShape 24"/>
          <p:cNvSpPr txBox="1"/>
          <p:nvPr/>
        </p:nvSpPr>
        <p:spPr>
          <a:xfrm>
            <a:off x="7969320" y="790200"/>
            <a:ext cx="493920" cy="393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fr-FR" sz="900" strike="noStrike" spc="-1">
                <a:solidFill>
                  <a:srgbClr val="9999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SG03</a:t>
            </a:r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8" name="TextShape 25"/>
          <p:cNvSpPr txBox="1"/>
          <p:nvPr/>
        </p:nvSpPr>
        <p:spPr>
          <a:xfrm>
            <a:off x="8758440" y="790200"/>
            <a:ext cx="493560" cy="393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fr-FR" sz="900" strike="noStrike" spc="-1">
                <a:solidFill>
                  <a:srgbClr val="9999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SG04</a:t>
            </a:r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9" name="TextShape 26"/>
          <p:cNvSpPr txBox="1"/>
          <p:nvPr/>
        </p:nvSpPr>
        <p:spPr>
          <a:xfrm>
            <a:off x="9530280" y="790200"/>
            <a:ext cx="483480" cy="393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fr-FR" sz="9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SG05</a:t>
            </a:r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0" name="TextShape 27"/>
          <p:cNvSpPr txBox="1"/>
          <p:nvPr/>
        </p:nvSpPr>
        <p:spPr>
          <a:xfrm>
            <a:off x="9581760" y="1383840"/>
            <a:ext cx="498600" cy="3942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fr-FR" sz="9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SG06</a:t>
            </a:r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1" name="TextShape 28"/>
          <p:cNvSpPr txBox="1"/>
          <p:nvPr/>
        </p:nvSpPr>
        <p:spPr>
          <a:xfrm>
            <a:off x="9239040" y="1708920"/>
            <a:ext cx="480240" cy="3942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fr-FR" sz="9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SG07</a:t>
            </a:r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2" name="TextShape 29"/>
          <p:cNvSpPr txBox="1"/>
          <p:nvPr/>
        </p:nvSpPr>
        <p:spPr>
          <a:xfrm>
            <a:off x="8690040" y="1972800"/>
            <a:ext cx="481680" cy="393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fr-FR" sz="9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SG08</a:t>
            </a:r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3" name="TextShape 30"/>
          <p:cNvSpPr txBox="1"/>
          <p:nvPr/>
        </p:nvSpPr>
        <p:spPr>
          <a:xfrm>
            <a:off x="7967520" y="1761480"/>
            <a:ext cx="486360" cy="3942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fr-FR" sz="9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SG09</a:t>
            </a:r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4" name="TextShape 31"/>
          <p:cNvSpPr txBox="1"/>
          <p:nvPr/>
        </p:nvSpPr>
        <p:spPr>
          <a:xfrm>
            <a:off x="7142400" y="1962720"/>
            <a:ext cx="527040" cy="393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fr-FR" sz="9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SG10</a:t>
            </a:r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5" name="TextShape 32"/>
          <p:cNvSpPr txBox="1"/>
          <p:nvPr/>
        </p:nvSpPr>
        <p:spPr>
          <a:xfrm>
            <a:off x="6666120" y="1708920"/>
            <a:ext cx="584280" cy="3942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fr-FR" sz="9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SG11</a:t>
            </a:r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6" name="TextShape 33"/>
          <p:cNvSpPr txBox="1"/>
          <p:nvPr/>
        </p:nvSpPr>
        <p:spPr>
          <a:xfrm>
            <a:off x="6283080" y="1383840"/>
            <a:ext cx="508680" cy="2185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fr-FR" sz="9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SG12</a:t>
            </a:r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7" name="TextShape 34"/>
          <p:cNvSpPr txBox="1"/>
          <p:nvPr/>
        </p:nvSpPr>
        <p:spPr>
          <a:xfrm>
            <a:off x="8226720" y="2360160"/>
            <a:ext cx="490680" cy="393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fr-FR" sz="900" strike="noStrike" spc="-1">
                <a:solidFill>
                  <a:srgbClr val="B2B2B2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SG13</a:t>
            </a:r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8" name="TextShape 35"/>
          <p:cNvSpPr txBox="1"/>
          <p:nvPr/>
        </p:nvSpPr>
        <p:spPr>
          <a:xfrm>
            <a:off x="8226720" y="2742840"/>
            <a:ext cx="530640" cy="393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fr-FR" sz="900" strike="noStrike" spc="-1">
                <a:solidFill>
                  <a:srgbClr val="B2B2B2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SG14</a:t>
            </a:r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9" name="TextShape 36"/>
          <p:cNvSpPr txBox="1"/>
          <p:nvPr/>
        </p:nvSpPr>
        <p:spPr>
          <a:xfrm>
            <a:off x="8226720" y="3135240"/>
            <a:ext cx="477000" cy="393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fr-FR" sz="900" strike="noStrike" spc="-1">
                <a:solidFill>
                  <a:srgbClr val="B2B2B2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SG15</a:t>
            </a:r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0" name="Line 37"/>
          <p:cNvSpPr/>
          <p:nvPr/>
        </p:nvSpPr>
        <p:spPr>
          <a:xfrm>
            <a:off x="8159040" y="393480"/>
            <a:ext cx="31320" cy="3197880"/>
          </a:xfrm>
          <a:prstGeom prst="line">
            <a:avLst/>
          </a:prstGeom>
          <a:ln w="9360">
            <a:solidFill>
              <a:srgbClr val="666666"/>
            </a:solidFill>
            <a:custDash>
              <a:ds d="100000" sp="100000"/>
            </a:custDash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1" name="CustomShape 38"/>
          <p:cNvSpPr/>
          <p:nvPr/>
        </p:nvSpPr>
        <p:spPr>
          <a:xfrm>
            <a:off x="7613280" y="3584880"/>
            <a:ext cx="1158480" cy="2570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/>
            <a:r>
              <a:rPr lang="fr-FR" sz="1000" b="1" strike="noStrike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</a:t>
            </a:r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2" name="CustomShape 39"/>
          <p:cNvSpPr/>
          <p:nvPr/>
        </p:nvSpPr>
        <p:spPr>
          <a:xfrm>
            <a:off x="7577280" y="128520"/>
            <a:ext cx="1158480" cy="2570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/>
            <a:r>
              <a:rPr lang="fr-FR" sz="1000" b="1" strike="noStrike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</a:t>
            </a:r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3" name="CustomShape 40"/>
          <p:cNvSpPr/>
          <p:nvPr/>
        </p:nvSpPr>
        <p:spPr>
          <a:xfrm>
            <a:off x="4497480" y="333360"/>
            <a:ext cx="109800" cy="152280"/>
          </a:xfrm>
          <a:prstGeom prst="can">
            <a:avLst>
              <a:gd name="adj" fmla="val 5400"/>
            </a:avLst>
          </a:prstGeom>
          <a:solidFill>
            <a:srgbClr val="FF00FF"/>
          </a:solidFill>
          <a:ln>
            <a:solidFill>
              <a:srgbClr val="FF3333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4" name="CustomShape 41"/>
          <p:cNvSpPr/>
          <p:nvPr/>
        </p:nvSpPr>
        <p:spPr>
          <a:xfrm>
            <a:off x="4497840" y="333000"/>
            <a:ext cx="109800" cy="152280"/>
          </a:xfrm>
          <a:prstGeom prst="can">
            <a:avLst>
              <a:gd name="adj" fmla="val 5400"/>
            </a:avLst>
          </a:prstGeom>
          <a:solidFill>
            <a:srgbClr val="B2B2B2"/>
          </a:solidFill>
          <a:ln>
            <a:solidFill>
              <a:srgbClr val="B2B2B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5" name="CustomShape 42"/>
          <p:cNvSpPr/>
          <p:nvPr/>
        </p:nvSpPr>
        <p:spPr>
          <a:xfrm>
            <a:off x="5326200" y="800640"/>
            <a:ext cx="109800" cy="152280"/>
          </a:xfrm>
          <a:prstGeom prst="can">
            <a:avLst>
              <a:gd name="adj" fmla="val 5400"/>
            </a:avLst>
          </a:prstGeom>
          <a:solidFill>
            <a:srgbClr val="B2B2B2"/>
          </a:solidFill>
          <a:ln>
            <a:solidFill>
              <a:srgbClr val="B2B2B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6" name="TextShape 43"/>
          <p:cNvSpPr txBox="1"/>
          <p:nvPr/>
        </p:nvSpPr>
        <p:spPr>
          <a:xfrm>
            <a:off x="4880160" y="806760"/>
            <a:ext cx="508680" cy="2185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fr-FR" sz="900" strike="noStrike" spc="-1">
                <a:solidFill>
                  <a:srgbClr val="B2B2B2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SG17</a:t>
            </a:r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7" name="TextShape 44"/>
          <p:cNvSpPr txBox="1"/>
          <p:nvPr/>
        </p:nvSpPr>
        <p:spPr>
          <a:xfrm>
            <a:off x="4052160" y="333000"/>
            <a:ext cx="508680" cy="224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fr-FR" sz="900" strike="noStrike" spc="-1">
                <a:solidFill>
                  <a:srgbClr val="B2B2B2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SG18</a:t>
            </a:r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8" name="TextShape 45"/>
          <p:cNvSpPr txBox="1"/>
          <p:nvPr/>
        </p:nvSpPr>
        <p:spPr>
          <a:xfrm>
            <a:off x="3458880" y="2220120"/>
            <a:ext cx="1708200" cy="3589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roid Sans Fallback"/>
              </a:rPr>
              <a:t>NS component</a:t>
            </a:r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9" name="CustomShape 46"/>
          <p:cNvSpPr/>
          <p:nvPr/>
        </p:nvSpPr>
        <p:spPr>
          <a:xfrm>
            <a:off x="7188840" y="7027200"/>
            <a:ext cx="2352240" cy="402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r">
              <a:lnSpc>
                <a:spcPct val="100000"/>
              </a:lnSpc>
            </a:pPr>
            <a:fld id="{203A8497-7457-4C80-BDF3-5F3F78C9580D}" type="slidenum">
              <a:rPr lang="fr-FR" sz="1200" strike="noStrike" spc="-1">
                <a:solidFill>
                  <a:srgbClr val="89898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7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0" name="CustomShape 47"/>
          <p:cNvSpPr/>
          <p:nvPr/>
        </p:nvSpPr>
        <p:spPr>
          <a:xfrm rot="20162400">
            <a:off x="6505560" y="886680"/>
            <a:ext cx="324720" cy="341640"/>
          </a:xfrm>
          <a:prstGeom prst="ellipse">
            <a:avLst/>
          </a:prstGeom>
          <a:noFill/>
          <a:ln w="38160">
            <a:solidFill>
              <a:srgbClr val="66CC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1" name="CustomShape 48"/>
          <p:cNvSpPr/>
          <p:nvPr/>
        </p:nvSpPr>
        <p:spPr>
          <a:xfrm rot="20162400">
            <a:off x="7009560" y="1570680"/>
            <a:ext cx="324720" cy="341640"/>
          </a:xfrm>
          <a:prstGeom prst="ellipse">
            <a:avLst/>
          </a:prstGeom>
          <a:noFill/>
          <a:ln w="38160">
            <a:solidFill>
              <a:srgbClr val="66CC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cxnSp>
        <p:nvCxnSpPr>
          <p:cNvPr id="432" name="Line 49"/>
          <p:cNvCxnSpPr>
            <a:stCxn id="430" idx="2"/>
            <a:endCxn id="430" idx="2"/>
          </p:cNvCxnSpPr>
          <p:nvPr/>
        </p:nvCxnSpPr>
        <p:spPr>
          <a:xfrm>
            <a:off x="6519600" y="1123920"/>
            <a:ext cx="360" cy="360"/>
          </a:xfrm>
          <a:prstGeom prst="bentConnector3">
            <a:avLst/>
          </a:prstGeom>
          <a:ln>
            <a:solidFill>
              <a:srgbClr val="3465A4"/>
            </a:solidFill>
          </a:ln>
        </p:spPr>
      </p:cxnSp>
      <p:cxnSp>
        <p:nvCxnSpPr>
          <p:cNvPr id="433" name="Line 50"/>
          <p:cNvCxnSpPr>
            <a:stCxn id="432" idx="1"/>
            <a:endCxn id="431" idx="3"/>
          </p:cNvCxnSpPr>
          <p:nvPr/>
        </p:nvCxnSpPr>
        <p:spPr>
          <a:xfrm>
            <a:off x="6519600" y="1123920"/>
            <a:ext cx="596880" cy="775440"/>
          </a:xfrm>
          <a:prstGeom prst="bentConnector3">
            <a:avLst/>
          </a:prstGeom>
          <a:ln w="38160">
            <a:solidFill>
              <a:srgbClr val="66CC00"/>
            </a:solidFill>
            <a:round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4" name="Image 483"/>
          <p:cNvPicPr/>
          <p:nvPr/>
        </p:nvPicPr>
        <p:blipFill>
          <a:blip r:embed="rId3"/>
          <a:stretch/>
        </p:blipFill>
        <p:spPr>
          <a:xfrm>
            <a:off x="20880" y="2119320"/>
            <a:ext cx="8166600" cy="4998600"/>
          </a:xfrm>
          <a:prstGeom prst="rect">
            <a:avLst/>
          </a:prstGeom>
          <a:ln>
            <a:noFill/>
          </a:ln>
        </p:spPr>
      </p:pic>
      <p:sp>
        <p:nvSpPr>
          <p:cNvPr id="485" name="CustomShape 1"/>
          <p:cNvSpPr/>
          <p:nvPr/>
        </p:nvSpPr>
        <p:spPr>
          <a:xfrm>
            <a:off x="421560" y="143280"/>
            <a:ext cx="9208440" cy="9378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>
              <a:lnSpc>
                <a:spcPct val="100000"/>
              </a:lnSpc>
            </a:pPr>
            <a:r>
              <a:rPr lang="fr-FR" sz="3000" strike="noStrike" spc="-1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Droid Sans Fallback"/>
              </a:rPr>
              <a:t>Phase </a:t>
            </a:r>
            <a:r>
              <a:rPr lang="en-US" sz="3000" strike="noStrike" spc="-1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Droid Sans Fallback"/>
              </a:rPr>
              <a:t>Variability</a:t>
            </a:r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7" name="CustomShape 3"/>
          <p:cNvSpPr/>
          <p:nvPr/>
        </p:nvSpPr>
        <p:spPr>
          <a:xfrm>
            <a:off x="7490160" y="2170080"/>
            <a:ext cx="3519360" cy="11548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800" strike="noStrike" spc="-1">
                <a:solidFill>
                  <a:srgbClr val="003366"/>
                </a:solidFill>
                <a:uFill>
                  <a:solidFill>
                    <a:srgbClr val="FFFFFF"/>
                  </a:solidFill>
                </a:uFill>
                <a:latin typeface="Arial"/>
                <a:ea typeface="Helv;Arial"/>
              </a:rPr>
              <a:t> </a:t>
            </a:r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strike="noStrike" spc="-1">
                <a:solidFill>
                  <a:srgbClr val="003366"/>
                </a:solidFill>
                <a:uFill>
                  <a:solidFill>
                    <a:srgbClr val="FFFFFF"/>
                  </a:solidFill>
                </a:uFill>
                <a:latin typeface="Arial"/>
                <a:ea typeface="Helv;Arial"/>
              </a:rPr>
              <a:t> </a:t>
            </a:r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8" name="Line 4"/>
          <p:cNvSpPr/>
          <p:nvPr/>
        </p:nvSpPr>
        <p:spPr>
          <a:xfrm>
            <a:off x="6622200" y="1123560"/>
            <a:ext cx="3089520" cy="5400"/>
          </a:xfrm>
          <a:prstGeom prst="line">
            <a:avLst/>
          </a:prstGeom>
          <a:ln w="38160">
            <a:solidFill>
              <a:srgbClr val="66666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89" name="Freeform 5"/>
          <p:cNvSpPr/>
          <p:nvPr/>
        </p:nvSpPr>
        <p:spPr>
          <a:xfrm>
            <a:off x="6629400" y="1122480"/>
            <a:ext cx="3089880" cy="942480"/>
          </a:xfrm>
          <a:custGeom>
            <a:avLst/>
            <a:gdLst/>
            <a:ahLst/>
            <a:cxnLst/>
            <a:rect l="0" t="0" r="r" b="b"/>
            <a:pathLst>
              <a:path w="8583" h="2618">
                <a:moveTo>
                  <a:pt x="0" y="0"/>
                </a:moveTo>
                <a:cubicBezTo>
                  <a:pt x="108" y="181"/>
                  <a:pt x="143" y="382"/>
                  <a:pt x="245" y="569"/>
                </a:cubicBezTo>
                <a:cubicBezTo>
                  <a:pt x="352" y="767"/>
                  <a:pt x="444" y="974"/>
                  <a:pt x="611" y="1139"/>
                </a:cubicBezTo>
                <a:cubicBezTo>
                  <a:pt x="795" y="1321"/>
                  <a:pt x="987" y="1507"/>
                  <a:pt x="1242" y="1616"/>
                </a:cubicBezTo>
                <a:cubicBezTo>
                  <a:pt x="1468" y="1714"/>
                  <a:pt x="1637" y="1901"/>
                  <a:pt x="1872" y="1984"/>
                </a:cubicBezTo>
                <a:cubicBezTo>
                  <a:pt x="2094" y="2062"/>
                  <a:pt x="2271" y="2202"/>
                  <a:pt x="2502" y="2260"/>
                </a:cubicBezTo>
                <a:cubicBezTo>
                  <a:pt x="2725" y="2315"/>
                  <a:pt x="2929" y="2426"/>
                  <a:pt x="3152" y="2480"/>
                </a:cubicBezTo>
                <a:cubicBezTo>
                  <a:pt x="3359" y="2529"/>
                  <a:pt x="3555" y="2617"/>
                  <a:pt x="3783" y="2590"/>
                </a:cubicBezTo>
                <a:cubicBezTo>
                  <a:pt x="3991" y="2564"/>
                  <a:pt x="4202" y="2584"/>
                  <a:pt x="4413" y="2572"/>
                </a:cubicBezTo>
                <a:cubicBezTo>
                  <a:pt x="4624" y="2559"/>
                  <a:pt x="4832" y="2532"/>
                  <a:pt x="5044" y="2516"/>
                </a:cubicBezTo>
                <a:cubicBezTo>
                  <a:pt x="5259" y="2500"/>
                  <a:pt x="5462" y="2449"/>
                  <a:pt x="5675" y="2406"/>
                </a:cubicBezTo>
                <a:cubicBezTo>
                  <a:pt x="5912" y="2357"/>
                  <a:pt x="6094" y="2231"/>
                  <a:pt x="6305" y="2149"/>
                </a:cubicBezTo>
                <a:cubicBezTo>
                  <a:pt x="6547" y="2054"/>
                  <a:pt x="6790" y="1938"/>
                  <a:pt x="6935" y="1745"/>
                </a:cubicBezTo>
                <a:cubicBezTo>
                  <a:pt x="7091" y="1536"/>
                  <a:pt x="7275" y="1407"/>
                  <a:pt x="7484" y="1286"/>
                </a:cubicBezTo>
                <a:cubicBezTo>
                  <a:pt x="7712" y="1154"/>
                  <a:pt x="7877" y="991"/>
                  <a:pt x="8094" y="845"/>
                </a:cubicBezTo>
                <a:cubicBezTo>
                  <a:pt x="8290" y="712"/>
                  <a:pt x="8351" y="471"/>
                  <a:pt x="8459" y="275"/>
                </a:cubicBezTo>
                <a:lnTo>
                  <a:pt x="8582" y="91"/>
                </a:lnTo>
                <a:lnTo>
                  <a:pt x="8582" y="18"/>
                </a:lnTo>
              </a:path>
            </a:pathLst>
          </a:custGeom>
          <a:ln w="38160">
            <a:solidFill>
              <a:srgbClr val="808080"/>
            </a:solidFill>
            <a:round/>
          </a:ln>
        </p:spPr>
      </p:sp>
      <p:sp>
        <p:nvSpPr>
          <p:cNvPr id="490" name="CustomShape 6"/>
          <p:cNvSpPr/>
          <p:nvPr/>
        </p:nvSpPr>
        <p:spPr>
          <a:xfrm>
            <a:off x="7329240" y="965880"/>
            <a:ext cx="109800" cy="151560"/>
          </a:xfrm>
          <a:prstGeom prst="can">
            <a:avLst>
              <a:gd name="adj" fmla="val 5835"/>
            </a:avLst>
          </a:prstGeom>
          <a:solidFill>
            <a:srgbClr val="B2B2B2"/>
          </a:solidFill>
          <a:ln>
            <a:solidFill>
              <a:srgbClr val="B2B2B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1" name="CustomShape 7"/>
          <p:cNvSpPr/>
          <p:nvPr/>
        </p:nvSpPr>
        <p:spPr>
          <a:xfrm>
            <a:off x="6608880" y="977040"/>
            <a:ext cx="109440" cy="151920"/>
          </a:xfrm>
          <a:prstGeom prst="can">
            <a:avLst>
              <a:gd name="adj" fmla="val 5400"/>
            </a:avLst>
          </a:prstGeom>
          <a:solidFill>
            <a:srgbClr val="000000"/>
          </a:solidFill>
          <a:ln>
            <a:solidFill>
              <a:srgbClr val="FF3333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2" name="CustomShape 8"/>
          <p:cNvSpPr/>
          <p:nvPr/>
        </p:nvSpPr>
        <p:spPr>
          <a:xfrm>
            <a:off x="8118360" y="956880"/>
            <a:ext cx="109440" cy="151920"/>
          </a:xfrm>
          <a:prstGeom prst="can">
            <a:avLst>
              <a:gd name="adj" fmla="val 5400"/>
            </a:avLst>
          </a:prstGeom>
          <a:solidFill>
            <a:srgbClr val="B2B2B2"/>
          </a:solidFill>
          <a:ln>
            <a:solidFill>
              <a:srgbClr val="B2B2B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3" name="CustomShape 9"/>
          <p:cNvSpPr/>
          <p:nvPr/>
        </p:nvSpPr>
        <p:spPr>
          <a:xfrm>
            <a:off x="8888040" y="960840"/>
            <a:ext cx="109440" cy="151920"/>
          </a:xfrm>
          <a:prstGeom prst="can">
            <a:avLst>
              <a:gd name="adj" fmla="val 5400"/>
            </a:avLst>
          </a:prstGeom>
          <a:solidFill>
            <a:srgbClr val="B2B2B2"/>
          </a:solidFill>
          <a:ln>
            <a:solidFill>
              <a:srgbClr val="B2B2B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4" name="CustomShape 10"/>
          <p:cNvSpPr/>
          <p:nvPr/>
        </p:nvSpPr>
        <p:spPr>
          <a:xfrm>
            <a:off x="9659160" y="963000"/>
            <a:ext cx="110160" cy="152280"/>
          </a:xfrm>
          <a:prstGeom prst="can">
            <a:avLst>
              <a:gd name="adj" fmla="val 5400"/>
            </a:avLst>
          </a:prstGeom>
          <a:solidFill>
            <a:srgbClr val="000000"/>
          </a:solidFill>
          <a:ln>
            <a:solidFill>
              <a:srgbClr val="FF3333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5" name="CustomShape 11"/>
          <p:cNvSpPr/>
          <p:nvPr/>
        </p:nvSpPr>
        <p:spPr>
          <a:xfrm>
            <a:off x="9484200" y="1360080"/>
            <a:ext cx="109800" cy="151560"/>
          </a:xfrm>
          <a:prstGeom prst="can">
            <a:avLst>
              <a:gd name="adj" fmla="val 5400"/>
            </a:avLst>
          </a:prstGeom>
          <a:solidFill>
            <a:srgbClr val="000000"/>
          </a:solidFill>
          <a:ln>
            <a:solidFill>
              <a:srgbClr val="FF3333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6" name="CustomShape 12"/>
          <p:cNvSpPr/>
          <p:nvPr/>
        </p:nvSpPr>
        <p:spPr>
          <a:xfrm>
            <a:off x="9110880" y="1639800"/>
            <a:ext cx="109440" cy="151920"/>
          </a:xfrm>
          <a:prstGeom prst="can">
            <a:avLst>
              <a:gd name="adj" fmla="val 5400"/>
            </a:avLst>
          </a:prstGeom>
          <a:solidFill>
            <a:srgbClr val="000000"/>
          </a:solidFill>
          <a:ln>
            <a:solidFill>
              <a:srgbClr val="FF3333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7" name="CustomShape 13"/>
          <p:cNvSpPr/>
          <p:nvPr/>
        </p:nvSpPr>
        <p:spPr>
          <a:xfrm>
            <a:off x="8615880" y="1888920"/>
            <a:ext cx="109440" cy="152280"/>
          </a:xfrm>
          <a:prstGeom prst="can">
            <a:avLst>
              <a:gd name="adj" fmla="val 5400"/>
            </a:avLst>
          </a:prstGeom>
          <a:solidFill>
            <a:srgbClr val="000000"/>
          </a:solidFill>
          <a:ln>
            <a:solidFill>
              <a:srgbClr val="FF3333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8" name="CustomShape 14"/>
          <p:cNvSpPr/>
          <p:nvPr/>
        </p:nvSpPr>
        <p:spPr>
          <a:xfrm>
            <a:off x="8115840" y="1974960"/>
            <a:ext cx="109440" cy="152280"/>
          </a:xfrm>
          <a:prstGeom prst="can">
            <a:avLst>
              <a:gd name="adj" fmla="val 5400"/>
            </a:avLst>
          </a:prstGeom>
          <a:solidFill>
            <a:srgbClr val="000000"/>
          </a:solidFill>
          <a:ln>
            <a:solidFill>
              <a:srgbClr val="FF3333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9" name="CustomShape 15"/>
          <p:cNvSpPr/>
          <p:nvPr/>
        </p:nvSpPr>
        <p:spPr>
          <a:xfrm>
            <a:off x="7566840" y="1888920"/>
            <a:ext cx="109440" cy="152280"/>
          </a:xfrm>
          <a:prstGeom prst="can">
            <a:avLst>
              <a:gd name="adj" fmla="val 5400"/>
            </a:avLst>
          </a:prstGeom>
          <a:solidFill>
            <a:srgbClr val="000000"/>
          </a:solidFill>
          <a:ln>
            <a:solidFill>
              <a:srgbClr val="FF3333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0" name="CustomShape 16"/>
          <p:cNvSpPr/>
          <p:nvPr/>
        </p:nvSpPr>
        <p:spPr>
          <a:xfrm>
            <a:off x="7105680" y="1669320"/>
            <a:ext cx="110160" cy="151560"/>
          </a:xfrm>
          <a:prstGeom prst="can">
            <a:avLst>
              <a:gd name="adj" fmla="val 5400"/>
            </a:avLst>
          </a:prstGeom>
          <a:solidFill>
            <a:srgbClr val="000000"/>
          </a:solidFill>
          <a:ln>
            <a:solidFill>
              <a:srgbClr val="FF3333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1" name="CustomShape 17"/>
          <p:cNvSpPr/>
          <p:nvPr/>
        </p:nvSpPr>
        <p:spPr>
          <a:xfrm>
            <a:off x="6728760" y="1378440"/>
            <a:ext cx="109800" cy="152280"/>
          </a:xfrm>
          <a:prstGeom prst="can">
            <a:avLst>
              <a:gd name="adj" fmla="val 5400"/>
            </a:avLst>
          </a:prstGeom>
          <a:solidFill>
            <a:srgbClr val="000000"/>
          </a:solidFill>
          <a:ln>
            <a:solidFill>
              <a:srgbClr val="FF3333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2" name="CustomShape 18"/>
          <p:cNvSpPr/>
          <p:nvPr/>
        </p:nvSpPr>
        <p:spPr>
          <a:xfrm>
            <a:off x="8115840" y="2363400"/>
            <a:ext cx="109440" cy="151920"/>
          </a:xfrm>
          <a:prstGeom prst="can">
            <a:avLst>
              <a:gd name="adj" fmla="val 5400"/>
            </a:avLst>
          </a:prstGeom>
          <a:solidFill>
            <a:srgbClr val="B2B2B2"/>
          </a:solidFill>
          <a:ln>
            <a:solidFill>
              <a:srgbClr val="B2B2B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3" name="CustomShape 19"/>
          <p:cNvSpPr/>
          <p:nvPr/>
        </p:nvSpPr>
        <p:spPr>
          <a:xfrm>
            <a:off x="8116200" y="2766240"/>
            <a:ext cx="109440" cy="152280"/>
          </a:xfrm>
          <a:prstGeom prst="can">
            <a:avLst>
              <a:gd name="adj" fmla="val 5400"/>
            </a:avLst>
          </a:prstGeom>
          <a:solidFill>
            <a:srgbClr val="B2B2B2"/>
          </a:solidFill>
          <a:ln>
            <a:solidFill>
              <a:srgbClr val="B2B2B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4" name="CustomShape 20"/>
          <p:cNvSpPr/>
          <p:nvPr/>
        </p:nvSpPr>
        <p:spPr>
          <a:xfrm>
            <a:off x="8116200" y="3138480"/>
            <a:ext cx="109440" cy="151920"/>
          </a:xfrm>
          <a:prstGeom prst="can">
            <a:avLst>
              <a:gd name="adj" fmla="val 5400"/>
            </a:avLst>
          </a:prstGeom>
          <a:solidFill>
            <a:srgbClr val="B2B2B2"/>
          </a:solidFill>
          <a:ln>
            <a:solidFill>
              <a:srgbClr val="B2B2B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5" name="TextShape 21"/>
          <p:cNvSpPr txBox="1"/>
          <p:nvPr/>
        </p:nvSpPr>
        <p:spPr>
          <a:xfrm>
            <a:off x="6476400" y="790920"/>
            <a:ext cx="503280" cy="393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fr-FR" sz="9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SG01</a:t>
            </a:r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6" name="TextShape 22"/>
          <p:cNvSpPr txBox="1"/>
          <p:nvPr/>
        </p:nvSpPr>
        <p:spPr>
          <a:xfrm>
            <a:off x="7197120" y="790920"/>
            <a:ext cx="504000" cy="393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fr-FR" sz="900" strike="noStrike" spc="-1">
                <a:solidFill>
                  <a:srgbClr val="B2B2B2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SG02</a:t>
            </a:r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7" name="TextShape 23"/>
          <p:cNvSpPr txBox="1"/>
          <p:nvPr/>
        </p:nvSpPr>
        <p:spPr>
          <a:xfrm>
            <a:off x="7968960" y="790920"/>
            <a:ext cx="493920" cy="393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fr-FR" sz="900" strike="noStrike" spc="-1">
                <a:solidFill>
                  <a:srgbClr val="9999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SG03</a:t>
            </a:r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8" name="TextShape 24"/>
          <p:cNvSpPr txBox="1"/>
          <p:nvPr/>
        </p:nvSpPr>
        <p:spPr>
          <a:xfrm>
            <a:off x="8758080" y="790920"/>
            <a:ext cx="493560" cy="393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fr-FR" sz="900" strike="noStrike" spc="-1">
                <a:solidFill>
                  <a:srgbClr val="9999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SG04</a:t>
            </a:r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9" name="TextShape 25"/>
          <p:cNvSpPr txBox="1"/>
          <p:nvPr/>
        </p:nvSpPr>
        <p:spPr>
          <a:xfrm>
            <a:off x="9529920" y="790920"/>
            <a:ext cx="483480" cy="393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fr-FR" sz="9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SG05</a:t>
            </a:r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0" name="TextShape 26"/>
          <p:cNvSpPr txBox="1"/>
          <p:nvPr/>
        </p:nvSpPr>
        <p:spPr>
          <a:xfrm>
            <a:off x="9581400" y="1384560"/>
            <a:ext cx="498600" cy="3942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fr-FR" sz="9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SG06</a:t>
            </a:r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1" name="TextShape 27"/>
          <p:cNvSpPr txBox="1"/>
          <p:nvPr/>
        </p:nvSpPr>
        <p:spPr>
          <a:xfrm>
            <a:off x="9238680" y="1709640"/>
            <a:ext cx="480240" cy="3942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fr-FR" sz="9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SG07</a:t>
            </a:r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2" name="TextShape 28"/>
          <p:cNvSpPr txBox="1"/>
          <p:nvPr/>
        </p:nvSpPr>
        <p:spPr>
          <a:xfrm>
            <a:off x="8689680" y="1973520"/>
            <a:ext cx="481680" cy="393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fr-FR" sz="9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SG08</a:t>
            </a:r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3" name="TextShape 29"/>
          <p:cNvSpPr txBox="1"/>
          <p:nvPr/>
        </p:nvSpPr>
        <p:spPr>
          <a:xfrm>
            <a:off x="7967160" y="1762200"/>
            <a:ext cx="486360" cy="3942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fr-FR" sz="9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SG09</a:t>
            </a:r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4" name="TextShape 30"/>
          <p:cNvSpPr txBox="1"/>
          <p:nvPr/>
        </p:nvSpPr>
        <p:spPr>
          <a:xfrm>
            <a:off x="7142040" y="1963440"/>
            <a:ext cx="527040" cy="393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fr-FR" sz="9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SG10</a:t>
            </a:r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5" name="TextShape 31"/>
          <p:cNvSpPr txBox="1"/>
          <p:nvPr/>
        </p:nvSpPr>
        <p:spPr>
          <a:xfrm>
            <a:off x="6665760" y="1709640"/>
            <a:ext cx="584280" cy="3942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fr-FR" sz="9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SG11</a:t>
            </a:r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6" name="TextShape 32"/>
          <p:cNvSpPr txBox="1"/>
          <p:nvPr/>
        </p:nvSpPr>
        <p:spPr>
          <a:xfrm>
            <a:off x="6282720" y="1384560"/>
            <a:ext cx="508680" cy="2185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fr-FR" sz="9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SG12</a:t>
            </a:r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7" name="TextShape 33"/>
          <p:cNvSpPr txBox="1"/>
          <p:nvPr/>
        </p:nvSpPr>
        <p:spPr>
          <a:xfrm>
            <a:off x="8226360" y="2360880"/>
            <a:ext cx="490680" cy="393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fr-FR" sz="900" strike="noStrike" spc="-1">
                <a:solidFill>
                  <a:srgbClr val="B2B2B2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SG13</a:t>
            </a:r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8" name="TextShape 34"/>
          <p:cNvSpPr txBox="1"/>
          <p:nvPr/>
        </p:nvSpPr>
        <p:spPr>
          <a:xfrm>
            <a:off x="8226360" y="2743560"/>
            <a:ext cx="530640" cy="393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fr-FR" sz="900" strike="noStrike" spc="-1">
                <a:solidFill>
                  <a:srgbClr val="B2B2B2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SG14</a:t>
            </a:r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9" name="TextShape 35"/>
          <p:cNvSpPr txBox="1"/>
          <p:nvPr/>
        </p:nvSpPr>
        <p:spPr>
          <a:xfrm>
            <a:off x="8226360" y="3135960"/>
            <a:ext cx="477000" cy="393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fr-FR" sz="900" strike="noStrike" spc="-1">
                <a:solidFill>
                  <a:srgbClr val="B2B2B2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SG15</a:t>
            </a:r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0" name="TextShape 36"/>
          <p:cNvSpPr txBox="1"/>
          <p:nvPr/>
        </p:nvSpPr>
        <p:spPr>
          <a:xfrm>
            <a:off x="423720" y="867240"/>
            <a:ext cx="4205520" cy="369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800" b="1" strike="noStrike" spc="-1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Droid Sans Fallback"/>
              </a:rPr>
              <a:t>Lagged </a:t>
            </a:r>
            <a:r>
              <a:rPr lang="en-US" sz="1800" b="1" strike="noStrike" spc="-1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Droid Sans Fallback"/>
              </a:rPr>
              <a:t>Coherency</a:t>
            </a:r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1" name="Line 37"/>
          <p:cNvSpPr/>
          <p:nvPr/>
        </p:nvSpPr>
        <p:spPr>
          <a:xfrm>
            <a:off x="8158680" y="394200"/>
            <a:ext cx="31320" cy="3197880"/>
          </a:xfrm>
          <a:prstGeom prst="line">
            <a:avLst/>
          </a:prstGeom>
          <a:ln w="9360">
            <a:solidFill>
              <a:srgbClr val="666666"/>
            </a:solidFill>
            <a:custDash>
              <a:ds d="100000" sp="100000"/>
            </a:custDash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22" name="CustomShape 38"/>
          <p:cNvSpPr/>
          <p:nvPr/>
        </p:nvSpPr>
        <p:spPr>
          <a:xfrm>
            <a:off x="7612920" y="3585600"/>
            <a:ext cx="1158480" cy="2570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/>
            <a:r>
              <a:rPr lang="fr-FR" sz="1000" b="1" strike="noStrike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</a:t>
            </a:r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3" name="CustomShape 39"/>
          <p:cNvSpPr/>
          <p:nvPr/>
        </p:nvSpPr>
        <p:spPr>
          <a:xfrm>
            <a:off x="7576920" y="129240"/>
            <a:ext cx="1158480" cy="2570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/>
            <a:r>
              <a:rPr lang="fr-FR" sz="1000" b="1" strike="noStrike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</a:t>
            </a:r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4" name="TextShape 40"/>
          <p:cNvSpPr txBox="1"/>
          <p:nvPr/>
        </p:nvSpPr>
        <p:spPr>
          <a:xfrm>
            <a:off x="7408440" y="4147920"/>
            <a:ext cx="2671560" cy="1485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800" strike="noStrike" spc="-1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Droid Sans Fallback"/>
              </a:rPr>
              <a:t>No </a:t>
            </a:r>
            <a:r>
              <a:rPr lang="en-US" sz="1800" strike="noStrike" spc="-1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Droid Sans Fallback"/>
              </a:rPr>
              <a:t>dependency</a:t>
            </a:r>
            <a:r>
              <a:rPr lang="fr-FR" sz="1800" strike="noStrike" spc="-1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Droid Sans Fallback"/>
              </a:rPr>
              <a:t> on source </a:t>
            </a:r>
            <a:r>
              <a:rPr lang="en-US" sz="1800" strike="noStrike" spc="-1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Droid Sans Fallback"/>
              </a:rPr>
              <a:t>parameters</a:t>
            </a:r>
            <a:r>
              <a:rPr lang="fr-FR" sz="1800" strike="noStrike" spc="-1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Droid Sans Fallback"/>
              </a:rPr>
              <a:t> :</a:t>
            </a:r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strike="noStrike" spc="-1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Droid Sans Fallback"/>
              </a:rPr>
              <a:t>  - magnitude </a:t>
            </a:r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strike="noStrike" spc="-1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Droid Sans Fallback"/>
              </a:rPr>
              <a:t>  - distance </a:t>
            </a:r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strike="noStrike" spc="-1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Droid Sans Fallback"/>
              </a:rPr>
              <a:t>  - </a:t>
            </a:r>
            <a:r>
              <a:rPr lang="en-US" sz="1800" strike="noStrike" spc="-1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Droid Sans Fallback"/>
              </a:rPr>
              <a:t>azimuth</a:t>
            </a:r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5" name="CustomShape 41"/>
          <p:cNvSpPr/>
          <p:nvPr/>
        </p:nvSpPr>
        <p:spPr>
          <a:xfrm>
            <a:off x="4497120" y="334080"/>
            <a:ext cx="109800" cy="152280"/>
          </a:xfrm>
          <a:prstGeom prst="can">
            <a:avLst>
              <a:gd name="adj" fmla="val 5400"/>
            </a:avLst>
          </a:prstGeom>
          <a:solidFill>
            <a:srgbClr val="FF00FF"/>
          </a:solidFill>
          <a:ln>
            <a:solidFill>
              <a:srgbClr val="FF3333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26" name="CustomShape 42"/>
          <p:cNvSpPr/>
          <p:nvPr/>
        </p:nvSpPr>
        <p:spPr>
          <a:xfrm>
            <a:off x="4497480" y="333720"/>
            <a:ext cx="109800" cy="152280"/>
          </a:xfrm>
          <a:prstGeom prst="can">
            <a:avLst>
              <a:gd name="adj" fmla="val 5400"/>
            </a:avLst>
          </a:prstGeom>
          <a:solidFill>
            <a:srgbClr val="B2B2B2"/>
          </a:solidFill>
          <a:ln>
            <a:solidFill>
              <a:srgbClr val="B2B2B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27" name="CustomShape 43"/>
          <p:cNvSpPr/>
          <p:nvPr/>
        </p:nvSpPr>
        <p:spPr>
          <a:xfrm>
            <a:off x="5325840" y="801360"/>
            <a:ext cx="109800" cy="152280"/>
          </a:xfrm>
          <a:prstGeom prst="can">
            <a:avLst>
              <a:gd name="adj" fmla="val 5400"/>
            </a:avLst>
          </a:prstGeom>
          <a:solidFill>
            <a:srgbClr val="B2B2B2"/>
          </a:solidFill>
          <a:ln>
            <a:solidFill>
              <a:srgbClr val="B2B2B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28" name="TextShape 44"/>
          <p:cNvSpPr txBox="1"/>
          <p:nvPr/>
        </p:nvSpPr>
        <p:spPr>
          <a:xfrm>
            <a:off x="4879800" y="807480"/>
            <a:ext cx="508680" cy="2185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fr-FR" sz="900" strike="noStrike" spc="-1">
                <a:solidFill>
                  <a:srgbClr val="B2B2B2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SG17</a:t>
            </a:r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9" name="TextShape 45"/>
          <p:cNvSpPr txBox="1"/>
          <p:nvPr/>
        </p:nvSpPr>
        <p:spPr>
          <a:xfrm>
            <a:off x="3458880" y="2220120"/>
            <a:ext cx="1708200" cy="3589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roid Sans Fallback"/>
              </a:rPr>
              <a:t>NS component</a:t>
            </a:r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0" name="TextShape 46"/>
          <p:cNvSpPr txBox="1"/>
          <p:nvPr/>
        </p:nvSpPr>
        <p:spPr>
          <a:xfrm>
            <a:off x="4051800" y="333720"/>
            <a:ext cx="508680" cy="224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fr-FR" sz="900" strike="noStrike" spc="-1">
                <a:solidFill>
                  <a:srgbClr val="B2B2B2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SG18</a:t>
            </a:r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1" name="CustomShape 47"/>
          <p:cNvSpPr/>
          <p:nvPr/>
        </p:nvSpPr>
        <p:spPr>
          <a:xfrm>
            <a:off x="7224840" y="7027200"/>
            <a:ext cx="2352240" cy="402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r">
              <a:lnSpc>
                <a:spcPct val="100000"/>
              </a:lnSpc>
            </a:pPr>
            <a:fld id="{072BA813-57DA-4E1E-AE3C-83DDC2600FD0}" type="slidenum">
              <a:rPr lang="fr-FR" sz="1200" strike="noStrike" spc="-1">
                <a:solidFill>
                  <a:srgbClr val="89898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8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4" name="Image 593"/>
          <p:cNvPicPr/>
          <p:nvPr/>
        </p:nvPicPr>
        <p:blipFill>
          <a:blip r:embed="rId3"/>
          <a:stretch/>
        </p:blipFill>
        <p:spPr>
          <a:xfrm>
            <a:off x="20880" y="395461"/>
            <a:ext cx="10059120" cy="6839280"/>
          </a:xfrm>
          <a:prstGeom prst="rect">
            <a:avLst/>
          </a:prstGeom>
          <a:ln>
            <a:noFill/>
          </a:ln>
        </p:spPr>
      </p:pic>
      <p:sp>
        <p:nvSpPr>
          <p:cNvPr id="595" name="CustomShape 1"/>
          <p:cNvSpPr/>
          <p:nvPr/>
        </p:nvSpPr>
        <p:spPr>
          <a:xfrm>
            <a:off x="421560" y="-36587"/>
            <a:ext cx="9208440" cy="9378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>
              <a:lnSpc>
                <a:spcPct val="100000"/>
              </a:lnSpc>
            </a:pPr>
            <a:r>
              <a:rPr lang="fr-FR" sz="3000" strike="noStrike" spc="-1" dirty="0" err="1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Droid Sans Fallback"/>
              </a:rPr>
              <a:t>Comparison</a:t>
            </a:r>
            <a:r>
              <a:rPr lang="fr-FR" sz="3000" strike="noStrike" spc="-1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Droid Sans Fallback"/>
              </a:rPr>
              <a:t> </a:t>
            </a:r>
            <a:r>
              <a:rPr lang="fr-FR" sz="3000" strike="noStrike" spc="-1" dirty="0" err="1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Droid Sans Fallback"/>
              </a:rPr>
              <a:t>with</a:t>
            </a:r>
            <a:r>
              <a:rPr lang="fr-FR" sz="3000" strike="noStrike" spc="-1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Droid Sans Fallback"/>
              </a:rPr>
              <a:t> </a:t>
            </a:r>
            <a:r>
              <a:rPr lang="fr-FR" sz="3000" strike="noStrike" spc="-1" dirty="0" err="1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Droid Sans Fallback"/>
              </a:rPr>
              <a:t>existing</a:t>
            </a:r>
            <a:r>
              <a:rPr lang="fr-FR" sz="3000" strike="noStrike" spc="-1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Droid Sans Fallback"/>
              </a:rPr>
              <a:t> </a:t>
            </a:r>
            <a:r>
              <a:rPr lang="fr-FR" sz="3000" strike="noStrike" spc="-1" dirty="0" err="1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Droid Sans Fallback"/>
              </a:rPr>
              <a:t>coherency</a:t>
            </a:r>
            <a:r>
              <a:rPr lang="fr-FR" sz="3000" strike="noStrike" spc="-1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Droid Sans Fallback"/>
              </a:rPr>
              <a:t> </a:t>
            </a:r>
            <a:r>
              <a:rPr lang="fr-FR" sz="3000" strike="noStrike" spc="-1" dirty="0" err="1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Droid Sans Fallback"/>
              </a:rPr>
              <a:t>models</a:t>
            </a:r>
            <a:endParaRPr lang="fr-FR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7" name="CustomShape 3"/>
          <p:cNvSpPr/>
          <p:nvPr/>
        </p:nvSpPr>
        <p:spPr>
          <a:xfrm>
            <a:off x="7490160" y="2170080"/>
            <a:ext cx="3519360" cy="11548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800" strike="noStrike" spc="-1">
                <a:solidFill>
                  <a:srgbClr val="003366"/>
                </a:solidFill>
                <a:uFill>
                  <a:solidFill>
                    <a:srgbClr val="FFFFFF"/>
                  </a:solidFill>
                </a:uFill>
                <a:latin typeface="Arial"/>
                <a:ea typeface="Helv;Arial"/>
              </a:rPr>
              <a:t> </a:t>
            </a:r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strike="noStrike" spc="-1">
                <a:solidFill>
                  <a:srgbClr val="003366"/>
                </a:solidFill>
                <a:uFill>
                  <a:solidFill>
                    <a:srgbClr val="FFFFFF"/>
                  </a:solidFill>
                </a:uFill>
                <a:latin typeface="Arial"/>
                <a:ea typeface="Helv;Arial"/>
              </a:rPr>
              <a:t> </a:t>
            </a:r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8" name="Line 4"/>
          <p:cNvSpPr/>
          <p:nvPr/>
        </p:nvSpPr>
        <p:spPr>
          <a:xfrm>
            <a:off x="6201360" y="5202341"/>
            <a:ext cx="428760" cy="0"/>
          </a:xfrm>
          <a:prstGeom prst="line">
            <a:avLst/>
          </a:prstGeom>
          <a:ln w="190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9" name="TextShape 5"/>
          <p:cNvSpPr txBox="1"/>
          <p:nvPr/>
        </p:nvSpPr>
        <p:spPr>
          <a:xfrm>
            <a:off x="6123600" y="6019010"/>
            <a:ext cx="4169520" cy="602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fr-FR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Helv;Arial"/>
              </a:rPr>
              <a:t>          Abrahamson 1993</a:t>
            </a:r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fr-FR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Helv;Arial"/>
              </a:rPr>
              <a:t>          Menke et al. 1990</a:t>
            </a:r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0" name="TextShape 6"/>
          <p:cNvSpPr txBox="1"/>
          <p:nvPr/>
        </p:nvSpPr>
        <p:spPr>
          <a:xfrm>
            <a:off x="6123600" y="5075981"/>
            <a:ext cx="2523240" cy="602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fr-FR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Helv;Arial"/>
              </a:rPr>
              <a:t>          Saint Guérin </a:t>
            </a:r>
            <a:r>
              <a:rPr lang="fr-FR" sz="18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Helv;Arial"/>
              </a:rPr>
              <a:t>NS</a:t>
            </a:r>
            <a:endParaRPr lang="fr-F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fr-FR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Helv;Arial"/>
              </a:rPr>
              <a:t> </a:t>
            </a:r>
            <a:r>
              <a:rPr lang="fr-FR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Helv;Arial"/>
              </a:rPr>
              <a:t>        </a:t>
            </a:r>
            <a:r>
              <a:rPr lang="fr-FR" sz="1800" strike="noStrike" spc="-1" dirty="0" smtClean="0">
                <a:solidFill>
                  <a:srgbClr val="999999"/>
                </a:solidFill>
                <a:uFill>
                  <a:solidFill>
                    <a:srgbClr val="FFFFFF"/>
                  </a:solidFill>
                </a:uFill>
                <a:latin typeface="Arial"/>
                <a:ea typeface="Helv;Arial"/>
              </a:rPr>
              <a:t>Saint-Guérin </a:t>
            </a:r>
            <a:r>
              <a:rPr lang="fr-FR" sz="1800" strike="noStrike" spc="-1" dirty="0">
                <a:solidFill>
                  <a:srgbClr val="999999"/>
                </a:solidFill>
                <a:uFill>
                  <a:solidFill>
                    <a:srgbClr val="FFFFFF"/>
                  </a:solidFill>
                </a:uFill>
                <a:latin typeface="Arial"/>
                <a:ea typeface="Helv;Arial"/>
              </a:rPr>
              <a:t>EW</a:t>
            </a:r>
            <a:endParaRPr lang="fr-FR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1" name="Line 7"/>
          <p:cNvSpPr/>
          <p:nvPr/>
        </p:nvSpPr>
        <p:spPr>
          <a:xfrm>
            <a:off x="6201720" y="5490341"/>
            <a:ext cx="428760" cy="0"/>
          </a:xfrm>
          <a:prstGeom prst="line">
            <a:avLst/>
          </a:prstGeom>
          <a:ln w="19080">
            <a:solidFill>
              <a:srgbClr val="66666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2" name="Line 8"/>
          <p:cNvSpPr/>
          <p:nvPr/>
        </p:nvSpPr>
        <p:spPr>
          <a:xfrm>
            <a:off x="6202080" y="6220181"/>
            <a:ext cx="428760" cy="0"/>
          </a:xfrm>
          <a:prstGeom prst="line">
            <a:avLst/>
          </a:prstGeom>
          <a:ln w="19080">
            <a:solidFill>
              <a:srgbClr val="000000"/>
            </a:solidFill>
            <a:custDash>
              <a:ds d="400000" sp="200000"/>
              <a:ds d="400000" sp="200000"/>
              <a:ds d="400000" sp="200000"/>
              <a:ds d="0" sp="200000"/>
              <a:ds d="0" sp="2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3" name="Line 9"/>
          <p:cNvSpPr/>
          <p:nvPr/>
        </p:nvSpPr>
        <p:spPr>
          <a:xfrm>
            <a:off x="6202440" y="6472181"/>
            <a:ext cx="428760" cy="0"/>
          </a:xfrm>
          <a:prstGeom prst="line">
            <a:avLst/>
          </a:prstGeom>
          <a:ln w="19080">
            <a:solidFill>
              <a:srgbClr val="000000"/>
            </a:solidFill>
            <a:custDash>
              <a:ds d="300000" sp="3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4" name="CustomShape 10"/>
          <p:cNvSpPr/>
          <p:nvPr/>
        </p:nvSpPr>
        <p:spPr>
          <a:xfrm>
            <a:off x="7188840" y="7027200"/>
            <a:ext cx="2352240" cy="402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r">
              <a:lnSpc>
                <a:spcPct val="100000"/>
              </a:lnSpc>
            </a:pPr>
            <a:fld id="{C14CB1AD-88EC-423B-8BE1-A571A62BF248}" type="slidenum">
              <a:rPr lang="fr-FR" sz="1200" strike="noStrike" spc="-1">
                <a:solidFill>
                  <a:srgbClr val="89898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9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87784" y="7092205"/>
            <a:ext cx="95880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rgbClr val="0070C0"/>
                </a:solidFill>
              </a:rPr>
              <a:t>Good fit between in-situ measures and models </a:t>
            </a:r>
            <a:r>
              <a:rPr lang="en-GB" sz="2000" dirty="0" smtClean="0">
                <a:solidFill>
                  <a:srgbClr val="0070C0"/>
                </a:solidFill>
                <a:sym typeface="Symbol"/>
              </a:rPr>
              <a:t> local site effects are secondary ?</a:t>
            </a:r>
            <a:endParaRPr lang="en-GB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907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3860</TotalTime>
  <Words>407</Words>
  <Application>Microsoft Office PowerPoint</Application>
  <PresentationFormat>Personnalisé</PresentationFormat>
  <Paragraphs>178</Paragraphs>
  <Slides>16</Slides>
  <Notes>16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16</vt:i4>
      </vt:variant>
    </vt:vector>
  </HeadingPairs>
  <TitlesOfParts>
    <vt:vector size="18" baseType="lpstr">
      <vt:lpstr>Office Theme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Frédéric Dufour</dc:creator>
  <cp:lastModifiedBy>Frédéric Dufour</cp:lastModifiedBy>
  <cp:revision>297</cp:revision>
  <dcterms:created xsi:type="dcterms:W3CDTF">2016-05-03T09:33:54Z</dcterms:created>
  <dcterms:modified xsi:type="dcterms:W3CDTF">2019-10-11T19:11:24Z</dcterms:modified>
  <dc:language>fr-FR</dc:language>
</cp:coreProperties>
</file>