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3" r:id="rId3"/>
    <p:sldId id="264" r:id="rId4"/>
    <p:sldId id="276" r:id="rId5"/>
    <p:sldId id="265" r:id="rId6"/>
    <p:sldId id="277" r:id="rId7"/>
    <p:sldId id="267" r:id="rId8"/>
    <p:sldId id="273" r:id="rId9"/>
    <p:sldId id="258" r:id="rId10"/>
    <p:sldId id="259" r:id="rId11"/>
    <p:sldId id="272" r:id="rId12"/>
    <p:sldId id="271" r:id="rId13"/>
    <p:sldId id="257" r:id="rId14"/>
    <p:sldId id="260" r:id="rId15"/>
    <p:sldId id="274" r:id="rId16"/>
    <p:sldId id="261" r:id="rId17"/>
    <p:sldId id="270" r:id="rId18"/>
    <p:sldId id="262" r:id="rId19"/>
    <p:sldId id="268" r:id="rId20"/>
    <p:sldId id="275" r:id="rId21"/>
    <p:sldId id="269" r:id="rId22"/>
    <p:sldId id="278" r:id="rId23"/>
    <p:sldId id="266"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0" autoAdjust="0"/>
  </p:normalViewPr>
  <p:slideViewPr>
    <p:cSldViewPr>
      <p:cViewPr>
        <p:scale>
          <a:sx n="89" d="100"/>
          <a:sy n="89" d="100"/>
        </p:scale>
        <p:origin x="-990"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F5D45-871B-4B8A-90A7-6AC6F4397A4F}" type="datetimeFigureOut">
              <a:rPr lang="fr-FR" smtClean="0"/>
              <a:t>23/01/2014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9EBBE-6E4A-411E-9B91-EF51B1CEB97E}" type="slidenum">
              <a:rPr lang="fr-FR" smtClean="0"/>
              <a:t>‹N°›</a:t>
            </a:fld>
            <a:endParaRPr lang="fr-FR"/>
          </a:p>
        </p:txBody>
      </p:sp>
    </p:spTree>
    <p:extLst>
      <p:ext uri="{BB962C8B-B14F-4D97-AF65-F5344CB8AC3E}">
        <p14:creationId xmlns:p14="http://schemas.microsoft.com/office/powerpoint/2010/main" val="149906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2C0EA-E74B-41F0-B09D-FD80B2DE435D}" type="slidenum">
              <a:rPr lang="fr-FR" altLang="fr-FR"/>
              <a:pPr/>
              <a:t>2</a:t>
            </a:fld>
            <a:endParaRPr lang="fr-FR" altLang="fr-F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p:spPr>
        <p:txBody>
          <a:bodyP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C6D2E-1AF8-4FB4-AFB4-209A058BA3B8}" type="slidenum">
              <a:rPr lang="fr-FR" altLang="fr-FR"/>
              <a:pPr/>
              <a:t>7</a:t>
            </a:fld>
            <a:endParaRPr lang="fr-FR" altLang="fr-F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fr-FR" altLang="fr-FR" dirty="0"/>
              <a:t>La seconde partie de mon exposé sera consacré à la difficulté collective d’appréhender les éléments d’un problème majeur, de les transmettre  et d’arriver enfin à une modélisation satisfaisante d’un phénomène.</a:t>
            </a:r>
          </a:p>
          <a:p>
            <a:r>
              <a:rPr lang="fr-FR" altLang="fr-FR" dirty="0"/>
              <a:t>Le problème de la pression interstitielle dans le corps des barrages ou dans les fondations, a été le problème fondamental auquel ont dû faire face les constructeurs de barrages de tous les temps. Mais la résolution de ce problème est devenue d’autant plus nécessaire que les ouvrages augmentaient de capacité et que les conséquences de leur rupture pouvaient mettre en danger les biens et les personnes.</a:t>
            </a:r>
          </a:p>
          <a:p>
            <a:r>
              <a:rPr lang="fr-FR" altLang="fr-FR" dirty="0"/>
              <a:t>Deux siècles ont été nécessaire pour aboutir à élaborer un concept de l’action de l’eau dans les sols.</a:t>
            </a:r>
          </a:p>
          <a:p>
            <a:r>
              <a:rPr lang="fr-FR" altLang="fr-FR" dirty="0"/>
              <a:t>Une période particulièrement féconde fut celle de la construction des barrages d’alimentation du point de partage du canal de Bourgogne. Les terrains argileux dans lesquels il fallut construire barrage poids en terre canal d’amenée permirent à A. </a:t>
            </a:r>
            <a:r>
              <a:rPr lang="fr-FR" altLang="fr-FR" dirty="0" err="1"/>
              <a:t>Collin</a:t>
            </a:r>
            <a:r>
              <a:rPr lang="fr-FR" altLang="fr-FR" dirty="0"/>
              <a:t> de faire des observations et d’en tirer une première approche du comportement des terrains argileux qui ne fut pas pleinement compris. par ses contemporains.</a:t>
            </a:r>
          </a:p>
          <a:p>
            <a:r>
              <a:rPr lang="fr-FR" altLang="fr-FR" dirty="0"/>
              <a:t>Nous allons nous limiter au problème du barrage de Grosbois qui se fissura dangereusement lors de sa première mise en eau. Vous avez à l’écran les éléments principaux de l’analyse conduite par Bonneta et </a:t>
            </a:r>
            <a:r>
              <a:rPr lang="fr-FR" altLang="fr-FR" dirty="0" err="1"/>
              <a:t>Collin</a:t>
            </a:r>
            <a:r>
              <a:rPr lang="fr-FR" altLang="fr-FR" dirty="0"/>
              <a:t>;</a:t>
            </a:r>
          </a:p>
          <a:p>
            <a:r>
              <a:rPr lang="fr-FR" altLang="fr-FR" i="1" dirty="0"/>
              <a:t>La décrire sommairement</a:t>
            </a:r>
          </a:p>
          <a:p>
            <a:endParaRPr lang="fr-FR" altLang="fr-FR" dirty="0"/>
          </a:p>
          <a:p>
            <a:endParaRPr lang="fr-FR" alt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DE7EB-65F4-4D2E-9ED8-33781703D170}" type="slidenum">
              <a:rPr lang="fr-FR" altLang="fr-FR"/>
              <a:pPr/>
              <a:t>9</a:t>
            </a:fld>
            <a:endParaRPr lang="fr-FR" altLang="fr-F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fr-FR" altLang="fr-FR"/>
              <a:t>Voici les précédents espagnols. Le barrage du Furens fut alors le plus haut barrage du monde jamais construit par l’homme, battant le record du barrage de Tibi en Espagne vieux de 350 ans. Les ingénieurs français ne cherchaient pas pour autant à battre un record mais à répondre au défi qui leur avait été posé par la municipalité de Saint-Etienne : protéger la ville contre les crues, assurer l'alimentation en eau, relever le débit d'étiage. Le site ne leur laissait pas le choix. Aucun ouvrage en maçonnerie en France n'avait dépassé 28 m, sauf le barrage Zola, mais le Corps des Ponts ne le connaissait pas. L'expérience espagnole à partir des ouvrages existants a aidé les ingénieurs français à franchir le pas, comme le montre la figure suivante. Celle-ci a été montée à partir des profils des barrages espagnols que les ingénieurs français ont utilisés pour conforter leur analyse. Mais le barrage Zola a été superbement ignoré, pire l'existence en France d'un barrage « en courbe », de hauteur significative était niée. </a:t>
            </a:r>
          </a:p>
          <a:p>
            <a:r>
              <a:rPr lang="fr-FR" altLang="fr-FR"/>
              <a:t>Le retentissement de la construction du Furens fut considérable. Le barrage fut mondialement connu. Il devint le modèle dont se sont inspirés tous les bâtisseurs de barrage en maçonnerie du monde industriel pendant 50 ans. La première édition du livre de Wegmann en 1888 ne contenait à peu près que des références françaises, en dehors bien évidemment des références espagnoles.</a:t>
            </a:r>
          </a:p>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FCBE8-7131-4E11-B845-FBCC94AA88A4}" type="slidenum">
              <a:rPr lang="fr-FR" altLang="fr-FR"/>
              <a:pPr/>
              <a:t>10</a:t>
            </a:fld>
            <a:endParaRPr lang="fr-FR" altLang="fr-F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fr-FR" altLang="fr-FR"/>
              <a:t>Tibi près de Valence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70EDF-6126-45A6-89F2-A2B4E316089B}" type="slidenum">
              <a:rPr lang="fr-FR" altLang="fr-FR"/>
              <a:pPr/>
              <a:t>13</a:t>
            </a:fld>
            <a:endParaRPr lang="fr-FR" altLang="fr-F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fr-FR" altLang="fr-FR" sz="900" dirty="0"/>
              <a:t>Les brèves trajectoires des aventures précédentes avec des postérités plus ou moins fécondes, s'expliquent par le nombre très réduit des ouvrages construits et corrélativement l'absence d'une communauté technique dont la réalisation de ces objets fut l'occupation principale.</a:t>
            </a:r>
          </a:p>
          <a:p>
            <a:r>
              <a:rPr lang="fr-FR" altLang="fr-FR" sz="900" dirty="0"/>
              <a:t>La construction des canaux à partir de 1820 en France, va faciliter l'élaboration d'une pratique de la construction des barrages nécessaires à leur alimentation. La procédure du "projet" suivant la signification de ce mot qu’en donne </a:t>
            </a:r>
            <a:r>
              <a:rPr lang="fr-FR" altLang="fr-FR" sz="900" dirty="0" err="1"/>
              <a:t>Belidor</a:t>
            </a:r>
            <a:r>
              <a:rPr lang="fr-FR" altLang="fr-FR" sz="900" dirty="0"/>
              <a:t>, dans laquelle le concepteur décrit, justifie et estime l'ouvrage à construire, permet de discuter et de conserver la mémoire. Après la Révolution, le projet était soumis par son auteur à l’approbation de la commission de la navigation du Conseil Général des Ponts et Chaussées, qui désignait un rapporteur qui se rendait sur le site. Entre les années 1830-1870, le conseil était constitué de membres ayant l'expérience des travaux. Au cours de cette période, on </a:t>
            </a:r>
            <a:r>
              <a:rPr lang="fr-FR" altLang="fr-FR" sz="800" dirty="0"/>
              <a:t>rechercha</a:t>
            </a:r>
            <a:r>
              <a:rPr lang="fr-FR" altLang="fr-FR" sz="900" dirty="0"/>
              <a:t> des méthodes de calcul qui rendaient compte des efforts à l'intérieur des ouvrages. Jusqu'aux environs de 1850 et disons depuis le début du XVIIIe siècle, les barrages en maçonnerie étaient calculés comme des solides rigides indéformables, dont on vérifiait la stabilité au renversement et au glissement. Contrairement à ce qui a été écrit, il n'y avait aucune irrationalité dans la démarche des ingénieurs d’alors. le </a:t>
            </a:r>
            <a:r>
              <a:rPr lang="fr-FR" altLang="fr-FR" sz="900" dirty="0" err="1"/>
              <a:t>Lampy</a:t>
            </a:r>
            <a:r>
              <a:rPr lang="fr-FR" altLang="fr-FR" sz="900" dirty="0"/>
              <a:t>, Grosbois, sont des barrages qui ont été vérifiés. Si le profil de Grosbois nous semble aberrant, ce n'est pas parce que nos prédécesseurs faisaient n'importe quoi, c'est parce qu'ils ont suivi une démarche parfaitement explicitée dans le projet du barrage, qui s’appuyait sur une appréciation erronée des qualités de la fondation. Personne n'avait lu  jusqu'à ces dernières années le texte du projet de 1829 qui se trouve aux Archives nationales.</a:t>
            </a:r>
          </a:p>
          <a:p>
            <a:r>
              <a:rPr lang="fr-FR" altLang="fr-FR" sz="900" dirty="0"/>
              <a:t>La conception du barrage du Furens apparaît alors comme l’œuvre d'une équipe, dont le travail s’inscrit dans la durée. L’article fondateur de la méthode est celui de </a:t>
            </a:r>
            <a:r>
              <a:rPr lang="fr-FR" altLang="fr-FR" sz="900" dirty="0" err="1"/>
              <a:t>Sazilly</a:t>
            </a:r>
            <a:r>
              <a:rPr lang="fr-FR" altLang="fr-FR" sz="900" dirty="0"/>
              <a:t> publié dans les annales en 1852. Mais il procédait d'une analyse due à </a:t>
            </a:r>
            <a:r>
              <a:rPr lang="fr-FR" altLang="fr-FR" sz="900" dirty="0" err="1"/>
              <a:t>Méry</a:t>
            </a:r>
            <a:r>
              <a:rPr lang="fr-FR" altLang="fr-FR" sz="900" dirty="0"/>
              <a:t> publiée dans les Annales des Ponts et Chaussées en 1840. Ce qui nous paraît important, est l'ordre donné en 1854 par le Conseil Général des Ponts et Chaussées aux concepteurs du barrage des Settons, de redessiner leur barrage en s'appuyant sur l'analyse de </a:t>
            </a:r>
            <a:r>
              <a:rPr lang="fr-FR" altLang="fr-FR" sz="900" dirty="0" err="1"/>
              <a:t>Sazilly</a:t>
            </a:r>
            <a:r>
              <a:rPr lang="fr-FR" altLang="fr-FR" sz="900" dirty="0"/>
              <a:t>. L’administration joua ainsi un rôle clé dans la constitution d’un savoir et de sa transmission.</a:t>
            </a:r>
          </a:p>
          <a:p>
            <a:r>
              <a:rPr lang="fr-FR" altLang="fr-FR" sz="900" dirty="0"/>
              <a:t>Aussi lorsque A. </a:t>
            </a:r>
            <a:r>
              <a:rPr lang="fr-FR" altLang="fr-FR" sz="900" dirty="0" err="1"/>
              <a:t>Graeff</a:t>
            </a:r>
            <a:r>
              <a:rPr lang="fr-FR" altLang="fr-FR" sz="900" dirty="0"/>
              <a:t> étudia à partir de 1856 le barrage de Furens, les outils techniques étaient-ils disponibles. Mais il s'agit encore d'un travail d'équipe : A. </a:t>
            </a:r>
            <a:r>
              <a:rPr lang="fr-FR" altLang="fr-FR" sz="900" dirty="0" err="1"/>
              <a:t>Graeff</a:t>
            </a:r>
            <a:r>
              <a:rPr lang="fr-FR" altLang="fr-FR" sz="900" dirty="0"/>
              <a:t> n'est pas seul et en écho à notre introduction sur les pères d’un barrage, la liste donnée par A. </a:t>
            </a:r>
            <a:r>
              <a:rPr lang="fr-FR" altLang="fr-FR" sz="900" dirty="0" err="1"/>
              <a:t>Graeff</a:t>
            </a:r>
            <a:r>
              <a:rPr lang="fr-FR" altLang="fr-FR" sz="900" dirty="0"/>
              <a:t> lui-même nous semble tout à fait exemplaire, liste en conclusion à la notice de présentation de la maquette du barrage pour l'exposition universelle de 1867 : M. Conte-</a:t>
            </a:r>
            <a:r>
              <a:rPr lang="fr-FR" altLang="fr-FR" sz="900" dirty="0" err="1"/>
              <a:t>Grandchamp</a:t>
            </a:r>
            <a:r>
              <a:rPr lang="fr-FR" altLang="fr-FR" sz="900" dirty="0"/>
              <a:t> a établi l'avant projet, M. </a:t>
            </a:r>
            <a:r>
              <a:rPr lang="fr-FR" altLang="fr-FR" sz="900" dirty="0" err="1"/>
              <a:t>Delocre</a:t>
            </a:r>
            <a:r>
              <a:rPr lang="fr-FR" altLang="fr-FR" sz="900" dirty="0"/>
              <a:t> a étudié le profil théorique, M. </a:t>
            </a:r>
            <a:r>
              <a:rPr lang="fr-FR" altLang="fr-FR" sz="900" dirty="0" err="1"/>
              <a:t>Graeff</a:t>
            </a:r>
            <a:r>
              <a:rPr lang="fr-FR" altLang="fr-FR" sz="900" dirty="0"/>
              <a:t> en a dressé le projet définitif, M. de Montgolfier en fit exécuter tous les ouvrages sauf la prise d'eau. Trois conducteurs se sont distingués : MM. </a:t>
            </a:r>
            <a:r>
              <a:rPr lang="fr-FR" altLang="fr-FR" sz="900" dirty="0" err="1"/>
              <a:t>Falkowski</a:t>
            </a:r>
            <a:r>
              <a:rPr lang="fr-FR" altLang="fr-FR" sz="900" dirty="0"/>
              <a:t>, Odin aîné et </a:t>
            </a:r>
            <a:r>
              <a:rPr lang="fr-FR" altLang="fr-FR" sz="900" dirty="0" err="1"/>
              <a:t>Duplay</a:t>
            </a:r>
            <a:r>
              <a:rPr lang="fr-FR" altLang="fr-FR" sz="900" dirty="0"/>
              <a:t>. Les entrepreneurs furent MM. </a:t>
            </a:r>
            <a:r>
              <a:rPr lang="fr-FR" altLang="fr-FR" sz="900" dirty="0" err="1"/>
              <a:t>Chonier</a:t>
            </a:r>
            <a:r>
              <a:rPr lang="fr-FR" altLang="fr-FR" sz="900" dirty="0"/>
              <a:t> et </a:t>
            </a:r>
            <a:r>
              <a:rPr lang="fr-FR" altLang="fr-FR" sz="900" dirty="0" err="1"/>
              <a:t>Moustiers</a:t>
            </a:r>
            <a:r>
              <a:rPr lang="fr-FR" altLang="fr-FR" sz="900" dirty="0"/>
              <a:t>.</a:t>
            </a:r>
          </a:p>
          <a:p>
            <a:r>
              <a:rPr lang="fr-FR" altLang="fr-FR" sz="900" dirty="0"/>
              <a:t/>
            </a:r>
            <a:br>
              <a:rPr lang="fr-FR" altLang="fr-FR" sz="900" dirty="0"/>
            </a:br>
            <a:endParaRPr lang="fr-FR" altLang="fr-FR" sz="9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87489-90E1-4F37-844A-6BE7B07AB5E4}" type="slidenum">
              <a:rPr lang="fr-FR" altLang="fr-FR"/>
              <a:pPr/>
              <a:t>14</a:t>
            </a:fld>
            <a:endParaRPr lang="fr-FR" altLang="fr-F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fr-FR" altLang="fr-FR"/>
              <a:t>Barrage de Rochebut : 50m de hauteur, 26 millions de m</a:t>
            </a:r>
            <a:r>
              <a:rPr lang="fr-FR" altLang="fr-FR" baseline="30000"/>
              <a:t>3</a:t>
            </a:r>
            <a:r>
              <a:rPr lang="fr-FR" altLang="fr-FR"/>
              <a:t> de retenue, marque un des aboutissemants du barrage du type du Furens,et représente un des premiers réservoirs énergétiques, usine de 10.000CV</a:t>
            </a:r>
          </a:p>
          <a:p>
            <a:r>
              <a:rPr lang="fr-FR" altLang="fr-FR"/>
              <a:t>Cette carte postale qui montre l’intérêt de l’époque pour ce genre de réalisation. </a:t>
            </a:r>
          </a:p>
          <a:p>
            <a:r>
              <a:rPr lang="fr-FR" altLang="fr-FR"/>
              <a:t>Nous n’avons pas trouvé de documents identiques sur Le Furens ce qui ne veut pas dire qu’il n’en existe pas. Mais presque 40 ans plus tard les choses n’avaient guère changé. La photo montre en quoi consiste un barrage en maçonnerie, en fait un mélange d’enrochement de granulométrie étroite et de mortier. La main d’œuvre abondante et de qualité, explique que la mécanisation ait été tardive. Elle se limitait à celle des moyens de levage et de fabrication de mortier au moyen de locomobiles.</a:t>
            </a:r>
          </a:p>
          <a:p>
            <a:r>
              <a:rPr lang="fr-FR" altLang="fr-FR"/>
              <a:t>La France a utilisé pendant longtemps des chaux éminemment hydrauliques, alors qu’aux Etats-Unis, Grande-Bretagne et Allemagne la production de ciment était de plusieurs fois supérieure à celle de la France. Une des raisons est certainement le coût énergétique plus faible de la fabrication de la chaux dont la résistance et les propriétés semblaient suffisantes aux ingénieurs d’alors.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3D442-52D6-44B6-B220-BB9F90CBC2F3}" type="slidenum">
              <a:rPr lang="fr-FR" altLang="fr-FR"/>
              <a:pPr/>
              <a:t>19</a:t>
            </a:fld>
            <a:endParaRPr lang="fr-FR" altLang="fr-F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fr-FR" altLang="fr-FR"/>
              <a:t>Le site de Bouzey a été le théâtre de deux accidents :</a:t>
            </a:r>
          </a:p>
          <a:p>
            <a:pPr>
              <a:buFontTx/>
              <a:buChar char="-"/>
            </a:pPr>
            <a:r>
              <a:rPr lang="fr-FR" altLang="fr-FR"/>
              <a:t>Le premier en 1884 dans la fondation a été analysé en tenant compte de la pression de l’eau à la base du barrage. Il avait provoqué le déplacement d’une partie du barrage sans toutefois conduire à sa ruine. On a remédié à cet état de fait en élargissant la fondation et en reportant la résultante (barrage plein) sur une butée. Une variante avait suggéré d’y associer une galerie de drainage.</a:t>
            </a:r>
          </a:p>
          <a:p>
            <a:r>
              <a:rPr lang="fr-FR" altLang="fr-FR"/>
              <a:t>La cause de l’accident fut imputé aux sous pressions </a:t>
            </a:r>
          </a:p>
          <a:p>
            <a:pPr>
              <a:buFontTx/>
              <a:buChar char="-"/>
            </a:pPr>
            <a:r>
              <a:rPr lang="fr-FR" altLang="fr-FR"/>
              <a:t>Le second en 1895 dans le corps du barrage, dont la ligne de rupture est dessiné sur la figure de droite</a:t>
            </a:r>
          </a:p>
          <a:p>
            <a:r>
              <a:rPr lang="fr-FR" altLang="fr-FR" i="1"/>
              <a:t>Il manque un développement sur cette seconde rupture et l’analyse de M. Lévy qui ne fut pleinement comprise qu’en 1923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26425-0B95-4803-A254-9FF54A18E2DF}" type="slidenum">
              <a:rPr lang="fr-FR" altLang="fr-FR"/>
              <a:pPr/>
              <a:t>21</a:t>
            </a:fld>
            <a:endParaRPr lang="fr-FR" altLang="fr-F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fr-FR" altLang="fr-FR"/>
              <a:t>A partir de l’expérience de Grosbois, l’examen de l’évolution des hypothèses prises en compte ne manque pas  d’intérêt :</a:t>
            </a:r>
          </a:p>
          <a:p>
            <a:pPr>
              <a:buFontTx/>
              <a:buChar char="-"/>
            </a:pPr>
            <a:r>
              <a:rPr lang="fr-FR" altLang="fr-FR"/>
              <a:t>Au Furens, la confiance accordé à l’imperméabilité des mortiers mis sur le parement amont du barrage ainsi qu’ à l’obturation systématique des fissures du rocher en amont, conduit à ne pas prendre de valeur de la sous-pression en fondation.</a:t>
            </a:r>
          </a:p>
          <a:p>
            <a:pPr>
              <a:buFontTx/>
              <a:buChar char="-"/>
            </a:pPr>
            <a:r>
              <a:rPr lang="fr-FR" altLang="fr-FR"/>
              <a:t>Les Belges par contre au barrage de Gileppe, prennent en compte une sous-pression revenant à déjauger la totalité du barrage en référence au niveau amont.</a:t>
            </a:r>
          </a:p>
          <a:p>
            <a:pPr>
              <a:buFontTx/>
              <a:buChar char="-"/>
            </a:pPr>
            <a:r>
              <a:rPr lang="fr-FR" altLang="fr-FR"/>
              <a:t>Les Allemands pour Alfeld en Alsace ont une démarche très moderne, surtout si l’on sait que ce calcul était appliqué à toutes les sections horizontales du barrage</a:t>
            </a:r>
          </a:p>
          <a:p>
            <a:pPr>
              <a:buFontTx/>
              <a:buChar char="-"/>
            </a:pPr>
            <a:r>
              <a:rPr lang="fr-FR" altLang="fr-FR"/>
              <a:t>Les Anglais introduisent le drainage des fondations qui ne sera généralisé qu’après 1920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ED3D7D3-5F02-4EAB-84D7-4D19B526CB07}" type="datetimeFigureOut">
              <a:rPr lang="fr-FR" smtClean="0"/>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150097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D3D7D3-5F02-4EAB-84D7-4D19B526CB07}" type="datetimeFigureOut">
              <a:rPr lang="fr-FR" smtClean="0"/>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161050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D3D7D3-5F02-4EAB-84D7-4D19B526CB07}" type="datetimeFigureOut">
              <a:rPr lang="fr-FR" smtClean="0"/>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208878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D3D7D3-5F02-4EAB-84D7-4D19B526CB07}" type="datetimeFigureOut">
              <a:rPr lang="fr-FR" smtClean="0"/>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311253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ED3D7D3-5F02-4EAB-84D7-4D19B526CB07}" type="datetimeFigureOut">
              <a:rPr lang="fr-FR" smtClean="0"/>
              <a:t>23/01/2014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243201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ED3D7D3-5F02-4EAB-84D7-4D19B526CB07}" type="datetimeFigureOut">
              <a:rPr lang="fr-FR" smtClean="0"/>
              <a:t>23/01/2014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341495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ED3D7D3-5F02-4EAB-84D7-4D19B526CB07}" type="datetimeFigureOut">
              <a:rPr lang="fr-FR" smtClean="0"/>
              <a:t>23/01/2014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3907629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ED3D7D3-5F02-4EAB-84D7-4D19B526CB07}" type="datetimeFigureOut">
              <a:rPr lang="fr-FR" smtClean="0"/>
              <a:t>23/01/2014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313693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D3D7D3-5F02-4EAB-84D7-4D19B526CB07}" type="datetimeFigureOut">
              <a:rPr lang="fr-FR" smtClean="0"/>
              <a:t>23/01/2014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198504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D3D7D3-5F02-4EAB-84D7-4D19B526CB07}" type="datetimeFigureOut">
              <a:rPr lang="fr-FR" smtClean="0"/>
              <a:t>23/01/2014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133765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D3D7D3-5F02-4EAB-84D7-4D19B526CB07}" type="datetimeFigureOut">
              <a:rPr lang="fr-FR" smtClean="0"/>
              <a:t>23/01/2014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39E05B-FE55-439C-8F1B-3DBB23A43360}" type="slidenum">
              <a:rPr lang="fr-FR" smtClean="0"/>
              <a:t>‹N°›</a:t>
            </a:fld>
            <a:endParaRPr lang="fr-FR"/>
          </a:p>
        </p:txBody>
      </p:sp>
    </p:spTree>
    <p:extLst>
      <p:ext uri="{BB962C8B-B14F-4D97-AF65-F5344CB8AC3E}">
        <p14:creationId xmlns:p14="http://schemas.microsoft.com/office/powerpoint/2010/main" val="366920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400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3D7D3-5F02-4EAB-84D7-4D19B526CB07}" type="datetimeFigureOut">
              <a:rPr lang="fr-FR" smtClean="0"/>
              <a:t>23/01/2014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9E05B-FE55-439C-8F1B-3DBB23A43360}" type="slidenum">
              <a:rPr lang="fr-FR" smtClean="0"/>
              <a:t>‹N°›</a:t>
            </a:fld>
            <a:endParaRPr lang="fr-FR"/>
          </a:p>
        </p:txBody>
      </p:sp>
    </p:spTree>
    <p:extLst>
      <p:ext uri="{BB962C8B-B14F-4D97-AF65-F5344CB8AC3E}">
        <p14:creationId xmlns:p14="http://schemas.microsoft.com/office/powerpoint/2010/main" val="972034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20689"/>
            <a:ext cx="7772400" cy="2979762"/>
          </a:xfrm>
        </p:spPr>
        <p:txBody>
          <a:bodyPr>
            <a:normAutofit fontScale="90000"/>
          </a:bodyPr>
          <a:lstStyle/>
          <a:p>
            <a:r>
              <a:rPr lang="fr-FR" dirty="0"/>
              <a:t> </a:t>
            </a:r>
            <a:r>
              <a:rPr lang="fr-FR" dirty="0" smtClean="0"/>
              <a:t/>
            </a:r>
            <a:br>
              <a:rPr lang="fr-FR" dirty="0" smtClean="0"/>
            </a:br>
            <a:r>
              <a:rPr lang="fr-FR" dirty="0"/>
              <a:t/>
            </a:r>
            <a:br>
              <a:rPr lang="fr-FR" dirty="0"/>
            </a:br>
            <a:r>
              <a:rPr lang="fr-FR" dirty="0" smtClean="0"/>
              <a:t>Evolution </a:t>
            </a:r>
            <a:r>
              <a:rPr lang="fr-FR" dirty="0"/>
              <a:t>des barrages en maçonnerie au XIXème siècle, </a:t>
            </a:r>
            <a:r>
              <a:rPr lang="fr-FR" dirty="0" smtClean="0"/>
              <a:t/>
            </a:r>
            <a:br>
              <a:rPr lang="fr-FR" dirty="0" smtClean="0"/>
            </a:br>
            <a:r>
              <a:rPr lang="fr-FR" smtClean="0"/>
              <a:t>en France, innovations </a:t>
            </a:r>
            <a:r>
              <a:rPr lang="fr-FR" dirty="0"/>
              <a:t>et transmission du savoir </a:t>
            </a:r>
            <a:br>
              <a:rPr lang="fr-FR" dirty="0"/>
            </a:br>
            <a:endParaRPr lang="fr-FR" dirty="0"/>
          </a:p>
        </p:txBody>
      </p:sp>
      <p:sp>
        <p:nvSpPr>
          <p:cNvPr id="3" name="Sous-titre 2"/>
          <p:cNvSpPr>
            <a:spLocks noGrp="1"/>
          </p:cNvSpPr>
          <p:nvPr>
            <p:ph type="subTitle" idx="1"/>
          </p:nvPr>
        </p:nvSpPr>
        <p:spPr>
          <a:xfrm>
            <a:off x="1371600" y="3886200"/>
            <a:ext cx="6400800" cy="2495128"/>
          </a:xfrm>
        </p:spPr>
        <p:txBody>
          <a:bodyPr>
            <a:normAutofit lnSpcReduction="10000"/>
          </a:bodyPr>
          <a:lstStyle/>
          <a:p>
            <a:endParaRPr lang="fr-FR" sz="1800" dirty="0" smtClean="0"/>
          </a:p>
          <a:p>
            <a:endParaRPr lang="fr-FR" sz="1800" dirty="0"/>
          </a:p>
          <a:p>
            <a:endParaRPr lang="fr-FR" sz="1800" dirty="0" smtClean="0"/>
          </a:p>
          <a:p>
            <a:endParaRPr lang="fr-FR" sz="1800" dirty="0"/>
          </a:p>
          <a:p>
            <a:endParaRPr lang="fr-FR" sz="1800" dirty="0" smtClean="0"/>
          </a:p>
          <a:p>
            <a:endParaRPr lang="fr-FR" sz="1800" dirty="0" smtClean="0"/>
          </a:p>
          <a:p>
            <a:endParaRPr lang="fr-FR" sz="1800" dirty="0"/>
          </a:p>
          <a:p>
            <a:r>
              <a:rPr lang="fr-FR" sz="1800" dirty="0" smtClean="0"/>
              <a:t>CFBR - J .L. Bordes - 30 janvier 2014</a:t>
            </a:r>
            <a:endParaRPr lang="fr-FR" sz="1800" dirty="0"/>
          </a:p>
        </p:txBody>
      </p:sp>
    </p:spTree>
    <p:extLst>
      <p:ext uri="{BB962C8B-B14F-4D97-AF65-F5344CB8AC3E}">
        <p14:creationId xmlns:p14="http://schemas.microsoft.com/office/powerpoint/2010/main" val="2421087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914400" y="6035675"/>
            <a:ext cx="7326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2400" b="1">
                <a:latin typeface="Times New Roman" charset="0"/>
              </a:rPr>
              <a:t>TIBI, 1594, LE PLUS HAUT BARRAGE DU MONDE</a:t>
            </a:r>
          </a:p>
          <a:p>
            <a:pPr algn="ctr" eaLnBrk="0" hangingPunct="0"/>
            <a:r>
              <a:rPr lang="fr-FR" altLang="fr-FR" sz="2400" b="1">
                <a:latin typeface="Times New Roman" charset="0"/>
              </a:rPr>
              <a:t> POUR TROIS SIECLES, 46 METRES</a:t>
            </a:r>
            <a:endParaRPr lang="fr-FR" altLang="fr-FR" sz="2400">
              <a:latin typeface="Times New Roman"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03" y="289250"/>
            <a:ext cx="8396661" cy="5588022"/>
          </a:xfrm>
          <a:prstGeom prst="rect">
            <a:avLst/>
          </a:prstGeom>
        </p:spPr>
      </p:pic>
    </p:spTree>
    <p:extLst>
      <p:ext uri="{BB962C8B-B14F-4D97-AF65-F5344CB8AC3E}">
        <p14:creationId xmlns:p14="http://schemas.microsoft.com/office/powerpoint/2010/main" val="1082093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205" y="0"/>
            <a:ext cx="4852211" cy="6858000"/>
          </a:xfrm>
          <a:prstGeom prst="rect">
            <a:avLst/>
          </a:prstGeom>
        </p:spPr>
      </p:pic>
      <p:sp>
        <p:nvSpPr>
          <p:cNvPr id="3" name="ZoneTexte 2"/>
          <p:cNvSpPr txBox="1"/>
          <p:nvPr/>
        </p:nvSpPr>
        <p:spPr>
          <a:xfrm>
            <a:off x="395536" y="1556792"/>
            <a:ext cx="2667205" cy="2677656"/>
          </a:xfrm>
          <a:prstGeom prst="rect">
            <a:avLst/>
          </a:prstGeom>
          <a:noFill/>
        </p:spPr>
        <p:txBody>
          <a:bodyPr wrap="none" rtlCol="0">
            <a:spAutoFit/>
          </a:bodyPr>
          <a:lstStyle/>
          <a:p>
            <a:pPr algn="ctr"/>
            <a:r>
              <a:rPr lang="fr-FR" sz="2800" b="1" dirty="0" smtClean="0"/>
              <a:t>Barrage</a:t>
            </a:r>
          </a:p>
          <a:p>
            <a:pPr algn="ctr"/>
            <a:r>
              <a:rPr lang="fr-FR" sz="2800" b="1" dirty="0"/>
              <a:t>d</a:t>
            </a:r>
            <a:r>
              <a:rPr lang="fr-FR" sz="2800" b="1" dirty="0" smtClean="0"/>
              <a:t>es</a:t>
            </a:r>
          </a:p>
          <a:p>
            <a:pPr algn="ctr"/>
            <a:r>
              <a:rPr lang="fr-FR" sz="2800" b="1" dirty="0" smtClean="0"/>
              <a:t>Settons</a:t>
            </a:r>
          </a:p>
          <a:p>
            <a:pPr algn="ctr"/>
            <a:endParaRPr lang="fr-FR" sz="2800" b="1" dirty="0"/>
          </a:p>
          <a:p>
            <a:pPr algn="ctr"/>
            <a:r>
              <a:rPr lang="fr-FR" sz="2800" b="1" dirty="0" smtClean="0"/>
              <a:t>Section de calcul</a:t>
            </a:r>
          </a:p>
          <a:p>
            <a:pPr algn="ctr"/>
            <a:r>
              <a:rPr lang="fr-FR" sz="2800" b="1" dirty="0" smtClean="0"/>
              <a:t>1855</a:t>
            </a:r>
            <a:endParaRPr lang="fr-FR" sz="2800" b="1" dirty="0"/>
          </a:p>
        </p:txBody>
      </p:sp>
    </p:spTree>
    <p:extLst>
      <p:ext uri="{BB962C8B-B14F-4D97-AF65-F5344CB8AC3E}">
        <p14:creationId xmlns:p14="http://schemas.microsoft.com/office/powerpoint/2010/main" val="3857281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44579"/>
            <a:ext cx="9144000" cy="3368842"/>
          </a:xfrm>
          <a:prstGeom prst="rect">
            <a:avLst/>
          </a:prstGeom>
        </p:spPr>
      </p:pic>
      <p:sp>
        <p:nvSpPr>
          <p:cNvPr id="3" name="ZoneTexte 2"/>
          <p:cNvSpPr txBox="1"/>
          <p:nvPr/>
        </p:nvSpPr>
        <p:spPr>
          <a:xfrm>
            <a:off x="2520406" y="5733256"/>
            <a:ext cx="3733394" cy="646331"/>
          </a:xfrm>
          <a:prstGeom prst="rect">
            <a:avLst/>
          </a:prstGeom>
          <a:noFill/>
        </p:spPr>
        <p:txBody>
          <a:bodyPr wrap="none" rtlCol="0">
            <a:spAutoFit/>
          </a:bodyPr>
          <a:lstStyle/>
          <a:p>
            <a:pPr algn="ctr"/>
            <a:r>
              <a:rPr lang="fr-FR" b="1" dirty="0" smtClean="0"/>
              <a:t>Barrage du Furens élévation et coupe</a:t>
            </a:r>
          </a:p>
          <a:p>
            <a:pPr algn="ctr"/>
            <a:r>
              <a:rPr lang="fr-FR" b="1" dirty="0"/>
              <a:t>c</a:t>
            </a:r>
            <a:r>
              <a:rPr lang="fr-FR" b="1" dirty="0" smtClean="0"/>
              <a:t>onstruit de 1861 à 1866</a:t>
            </a:r>
            <a:endParaRPr lang="fr-FR" b="1" dirty="0"/>
          </a:p>
        </p:txBody>
      </p:sp>
    </p:spTree>
    <p:extLst>
      <p:ext uri="{BB962C8B-B14F-4D97-AF65-F5344CB8AC3E}">
        <p14:creationId xmlns:p14="http://schemas.microsoft.com/office/powerpoint/2010/main" val="2848661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altLang="fr-FR" sz="2400" b="1">
                <a:latin typeface="Times New Roman" charset="0"/>
              </a:rPr>
              <a:t>AUGUSTE GRAEFF (1812-1884) avec Conte-Granchamp,Delocre, Montgolfier,Falkowski, Odin aîné, Duplay, Chonier, Moustiers</a:t>
            </a:r>
            <a:endParaRPr lang="fr-FR" altLang="fr-FR" sz="2400">
              <a:latin typeface="Times New Roman" charset="0"/>
            </a:endParaRPr>
          </a:p>
        </p:txBody>
      </p:sp>
      <p:pic>
        <p:nvPicPr>
          <p:cNvPr id="58371" name="Picture 3" descr="Furens Vue g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305800" cy="5291138"/>
          </a:xfrm>
          <a:prstGeom prst="rect">
            <a:avLst/>
          </a:prstGeom>
          <a:noFill/>
          <a:extLst>
            <a:ext uri="{909E8E84-426E-40DD-AFC4-6F175D3DCCD1}">
              <a14:hiddenFill xmlns:a14="http://schemas.microsoft.com/office/drawing/2010/main">
                <a:solidFill>
                  <a:srgbClr val="FFFFFF"/>
                </a:solidFill>
              </a14:hiddenFill>
            </a:ext>
          </a:extLst>
        </p:spPr>
      </p:pic>
      <p:sp>
        <p:nvSpPr>
          <p:cNvPr id="58372" name="Text Box 4"/>
          <p:cNvSpPr txBox="1">
            <a:spLocks noChangeArrowheads="1"/>
          </p:cNvSpPr>
          <p:nvPr/>
        </p:nvSpPr>
        <p:spPr bwMode="auto">
          <a:xfrm>
            <a:off x="228600" y="6400800"/>
            <a:ext cx="8936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b="1">
                <a:latin typeface="Times New Roman" charset="0"/>
              </a:rPr>
              <a:t>LE BARRAGE DU GOUFFRE D ’ENFER SUR LE FURENS 1866</a:t>
            </a:r>
            <a:endParaRPr lang="fr-FR" altLang="fr-FR" sz="2400">
              <a:latin typeface="Times New Roman" charset="0"/>
            </a:endParaRPr>
          </a:p>
        </p:txBody>
      </p:sp>
    </p:spTree>
    <p:extLst>
      <p:ext uri="{BB962C8B-B14F-4D97-AF65-F5344CB8AC3E}">
        <p14:creationId xmlns:p14="http://schemas.microsoft.com/office/powerpoint/2010/main" val="2605285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Rochebut maçonne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51538"/>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p:cNvSpPr txBox="1">
            <a:spLocks noChangeArrowheads="1"/>
          </p:cNvSpPr>
          <p:nvPr/>
        </p:nvSpPr>
        <p:spPr bwMode="auto">
          <a:xfrm>
            <a:off x="0" y="6165850"/>
            <a:ext cx="8967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latin typeface="Times New Roman" charset="0"/>
              </a:rPr>
              <a:t>Barrage de Rochebut sur le Cher, 1906-1909, Entreprise Fougerolle</a:t>
            </a:r>
          </a:p>
        </p:txBody>
      </p:sp>
    </p:spTree>
    <p:extLst>
      <p:ext uri="{BB962C8B-B14F-4D97-AF65-F5344CB8AC3E}">
        <p14:creationId xmlns:p14="http://schemas.microsoft.com/office/powerpoint/2010/main" val="3120618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22" y="620689"/>
            <a:ext cx="8636958" cy="5619226"/>
          </a:xfrm>
          <a:prstGeom prst="rect">
            <a:avLst/>
          </a:prstGeom>
        </p:spPr>
      </p:pic>
    </p:spTree>
    <p:extLst>
      <p:ext uri="{BB962C8B-B14F-4D97-AF65-F5344CB8AC3E}">
        <p14:creationId xmlns:p14="http://schemas.microsoft.com/office/powerpoint/2010/main" val="3756401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Croquithèque\figures scannées pr noir et blanc\Chap 9 fig 5 bge poids Section type Wegmann.JPG"/>
          <p:cNvPicPr>
            <a:picLocks noChangeAspect="1" noChangeArrowheads="1"/>
          </p:cNvPicPr>
          <p:nvPr/>
        </p:nvPicPr>
        <p:blipFill>
          <a:blip r:embed="rId2" cstate="print">
            <a:lum contrast="16000"/>
            <a:extLst>
              <a:ext uri="{28A0092B-C50C-407E-A947-70E740481C1C}">
                <a14:useLocalDpi xmlns:a14="http://schemas.microsoft.com/office/drawing/2010/main" val="0"/>
              </a:ext>
            </a:extLst>
          </a:blip>
          <a:srcRect/>
          <a:stretch>
            <a:fillRect/>
          </a:stretch>
        </p:blipFill>
        <p:spPr bwMode="auto">
          <a:xfrm>
            <a:off x="3237804" y="40952"/>
            <a:ext cx="4790580" cy="677242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11560" y="2060848"/>
            <a:ext cx="1562094" cy="2677656"/>
          </a:xfrm>
          <a:prstGeom prst="rect">
            <a:avLst/>
          </a:prstGeom>
          <a:noFill/>
        </p:spPr>
        <p:txBody>
          <a:bodyPr wrap="none" rtlCol="0">
            <a:spAutoFit/>
          </a:bodyPr>
          <a:lstStyle/>
          <a:p>
            <a:r>
              <a:rPr lang="fr-FR" sz="2800" b="1" dirty="0" err="1" smtClean="0"/>
              <a:t>Sazilly</a:t>
            </a:r>
            <a:endParaRPr lang="fr-FR" sz="2800" b="1" dirty="0" smtClean="0"/>
          </a:p>
          <a:p>
            <a:r>
              <a:rPr lang="fr-FR" sz="2800" b="1" dirty="0" err="1" smtClean="0"/>
              <a:t>Delocre</a:t>
            </a:r>
            <a:endParaRPr lang="fr-FR" sz="2800" b="1" dirty="0" smtClean="0"/>
          </a:p>
          <a:p>
            <a:r>
              <a:rPr lang="fr-FR" sz="2800" b="1" dirty="0" err="1" smtClean="0"/>
              <a:t>Krantz</a:t>
            </a:r>
            <a:endParaRPr lang="fr-FR" sz="2800" b="1" dirty="0" smtClean="0"/>
          </a:p>
          <a:p>
            <a:r>
              <a:rPr lang="fr-FR" sz="2800" b="1" dirty="0" err="1" smtClean="0"/>
              <a:t>Crugnola</a:t>
            </a:r>
            <a:endParaRPr lang="fr-FR" sz="2800" b="1" dirty="0" smtClean="0"/>
          </a:p>
          <a:p>
            <a:r>
              <a:rPr lang="fr-FR" sz="2800" b="1" smtClean="0"/>
              <a:t>Rankine</a:t>
            </a:r>
            <a:endParaRPr lang="fr-FR" sz="2800" b="1" dirty="0" smtClean="0"/>
          </a:p>
          <a:p>
            <a:r>
              <a:rPr lang="fr-FR" sz="2800" b="1" dirty="0" smtClean="0"/>
              <a:t>Profil n°1</a:t>
            </a:r>
            <a:endParaRPr lang="fr-FR" sz="2800" b="1" dirty="0"/>
          </a:p>
        </p:txBody>
      </p:sp>
    </p:spTree>
    <p:extLst>
      <p:ext uri="{BB962C8B-B14F-4D97-AF65-F5344CB8AC3E}">
        <p14:creationId xmlns:p14="http://schemas.microsoft.com/office/powerpoint/2010/main" val="2606222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4949"/>
            <a:ext cx="9144000" cy="5468101"/>
          </a:xfrm>
          <a:prstGeom prst="rect">
            <a:avLst/>
          </a:prstGeom>
        </p:spPr>
      </p:pic>
    </p:spTree>
    <p:extLst>
      <p:ext uri="{BB962C8B-B14F-4D97-AF65-F5344CB8AC3E}">
        <p14:creationId xmlns:p14="http://schemas.microsoft.com/office/powerpoint/2010/main" val="78018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Photothèque\Bouzey ru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4800" cy="6103938"/>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2097925" y="6400800"/>
            <a:ext cx="50465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b="1"/>
              <a:t>RUPTURE DU BARRAGE DE BOUZEY- 27 AVRIL 1895</a:t>
            </a:r>
            <a:endParaRPr lang="fr-FR" altLang="fr-FR"/>
          </a:p>
        </p:txBody>
      </p:sp>
    </p:spTree>
    <p:extLst>
      <p:ext uri="{BB962C8B-B14F-4D97-AF65-F5344CB8AC3E}">
        <p14:creationId xmlns:p14="http://schemas.microsoft.com/office/powerpoint/2010/main" val="2264792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hap 9 fig 12 Bouzey schémas de rup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0"/>
            <a:ext cx="9161463" cy="648176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281494" y="6165304"/>
            <a:ext cx="3884718" cy="369332"/>
          </a:xfrm>
          <a:prstGeom prst="rect">
            <a:avLst/>
          </a:prstGeom>
          <a:noFill/>
        </p:spPr>
        <p:txBody>
          <a:bodyPr wrap="none" rtlCol="0">
            <a:spAutoFit/>
          </a:bodyPr>
          <a:lstStyle/>
          <a:p>
            <a:r>
              <a:rPr lang="fr-FR" dirty="0" smtClean="0"/>
              <a:t>Source : A. </a:t>
            </a:r>
            <a:r>
              <a:rPr lang="fr-FR" dirty="0" err="1" smtClean="0"/>
              <a:t>Coyne</a:t>
            </a:r>
            <a:r>
              <a:rPr lang="fr-FR" dirty="0" smtClean="0"/>
              <a:t> 1943, et le </a:t>
            </a:r>
            <a:r>
              <a:rPr lang="fr-FR" dirty="0"/>
              <a:t>G</a:t>
            </a:r>
            <a:r>
              <a:rPr lang="fr-FR" dirty="0" smtClean="0"/>
              <a:t>énie civil</a:t>
            </a:r>
            <a:endParaRPr lang="fr-FR" dirty="0"/>
          </a:p>
        </p:txBody>
      </p:sp>
    </p:spTree>
    <p:extLst>
      <p:ext uri="{BB962C8B-B14F-4D97-AF65-F5344CB8AC3E}">
        <p14:creationId xmlns:p14="http://schemas.microsoft.com/office/powerpoint/2010/main" val="1756256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93725" y="422275"/>
            <a:ext cx="33972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2400" b="1">
                <a:latin typeface="Times New Roman" charset="0"/>
              </a:rPr>
              <a:t>ALEXANDRE COLLIN</a:t>
            </a:r>
          </a:p>
          <a:p>
            <a:pPr algn="ctr" eaLnBrk="0" hangingPunct="0"/>
            <a:r>
              <a:rPr lang="fr-FR" altLang="fr-FR" sz="2400" b="1">
                <a:latin typeface="Times New Roman" charset="0"/>
              </a:rPr>
              <a:t> (1808-1890)</a:t>
            </a:r>
            <a:endParaRPr lang="fr-FR" altLang="fr-FR" sz="2400">
              <a:latin typeface="Times New Roman" charset="0"/>
            </a:endParaRPr>
          </a:p>
        </p:txBody>
      </p:sp>
      <p:pic>
        <p:nvPicPr>
          <p:cNvPr id="52227" name="Picture 3" descr="Cal de bourgogne Pt de partage B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788" y="228600"/>
            <a:ext cx="4367212" cy="6172200"/>
          </a:xfrm>
          <a:prstGeom prst="rect">
            <a:avLst/>
          </a:prstGeom>
          <a:noFill/>
          <a:extLst>
            <a:ext uri="{909E8E84-426E-40DD-AFC4-6F175D3DCCD1}">
              <a14:hiddenFill xmlns:a14="http://schemas.microsoft.com/office/drawing/2010/main">
                <a:solidFill>
                  <a:srgbClr val="FFFFFF"/>
                </a:solidFill>
              </a14:hiddenFill>
            </a:ext>
          </a:extLst>
        </p:spPr>
      </p:pic>
      <p:sp>
        <p:nvSpPr>
          <p:cNvPr id="52228" name="Text Box 4"/>
          <p:cNvSpPr txBox="1">
            <a:spLocks noChangeArrowheads="1"/>
          </p:cNvSpPr>
          <p:nvPr/>
        </p:nvSpPr>
        <p:spPr bwMode="auto">
          <a:xfrm>
            <a:off x="4724400" y="2590800"/>
            <a:ext cx="825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200" b="1">
                <a:solidFill>
                  <a:srgbClr val="FF3300"/>
                </a:solidFill>
                <a:latin typeface="Times New Roman" charset="0"/>
              </a:rPr>
              <a:t>CERCEY</a:t>
            </a:r>
            <a:endParaRPr lang="fr-FR" altLang="fr-FR" sz="1200">
              <a:latin typeface="Times New Roman" charset="0"/>
            </a:endParaRPr>
          </a:p>
        </p:txBody>
      </p:sp>
      <p:sp>
        <p:nvSpPr>
          <p:cNvPr id="52229" name="Text Box 5"/>
          <p:cNvSpPr txBox="1">
            <a:spLocks noChangeArrowheads="1"/>
          </p:cNvSpPr>
          <p:nvPr/>
        </p:nvSpPr>
        <p:spPr bwMode="auto">
          <a:xfrm>
            <a:off x="5943600" y="2743200"/>
            <a:ext cx="116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200" b="1">
                <a:solidFill>
                  <a:srgbClr val="FF3300"/>
                </a:solidFill>
                <a:latin typeface="Times New Roman" charset="0"/>
              </a:rPr>
              <a:t>TUNNEL</a:t>
            </a:r>
          </a:p>
          <a:p>
            <a:pPr algn="ctr" eaLnBrk="0" hangingPunct="0"/>
            <a:r>
              <a:rPr lang="fr-FR" altLang="fr-FR" sz="1200" b="1">
                <a:solidFill>
                  <a:srgbClr val="FF3300"/>
                </a:solidFill>
                <a:latin typeface="Times New Roman" charset="0"/>
              </a:rPr>
              <a:t> DE POUILLY</a:t>
            </a:r>
          </a:p>
        </p:txBody>
      </p:sp>
      <p:sp>
        <p:nvSpPr>
          <p:cNvPr id="52230" name="Text Box 6"/>
          <p:cNvSpPr txBox="1">
            <a:spLocks noChangeArrowheads="1"/>
          </p:cNvSpPr>
          <p:nvPr/>
        </p:nvSpPr>
        <p:spPr bwMode="auto">
          <a:xfrm>
            <a:off x="7670800" y="381000"/>
            <a:ext cx="1511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200" b="1">
                <a:solidFill>
                  <a:srgbClr val="FF3300"/>
                </a:solidFill>
                <a:latin typeface="Times New Roman" charset="0"/>
              </a:rPr>
              <a:t>GROSBOIS  I ET II</a:t>
            </a:r>
            <a:endParaRPr lang="fr-FR" altLang="fr-FR" sz="1200">
              <a:latin typeface="Times New Roman" charset="0"/>
            </a:endParaRPr>
          </a:p>
        </p:txBody>
      </p:sp>
      <p:sp>
        <p:nvSpPr>
          <p:cNvPr id="52231" name="Text Box 7"/>
          <p:cNvSpPr txBox="1">
            <a:spLocks noChangeArrowheads="1"/>
          </p:cNvSpPr>
          <p:nvPr/>
        </p:nvSpPr>
        <p:spPr bwMode="auto">
          <a:xfrm>
            <a:off x="7772400" y="2819400"/>
            <a:ext cx="987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200" b="1">
                <a:solidFill>
                  <a:srgbClr val="FF3300"/>
                </a:solidFill>
                <a:latin typeface="Times New Roman" charset="0"/>
              </a:rPr>
              <a:t>PANTHIER</a:t>
            </a:r>
            <a:endParaRPr lang="fr-FR" altLang="fr-FR" sz="2400">
              <a:latin typeface="Times New Roman" charset="0"/>
            </a:endParaRPr>
          </a:p>
        </p:txBody>
      </p:sp>
      <p:sp>
        <p:nvSpPr>
          <p:cNvPr id="52232" name="Text Box 8"/>
          <p:cNvSpPr txBox="1">
            <a:spLocks noChangeArrowheads="1"/>
          </p:cNvSpPr>
          <p:nvPr/>
        </p:nvSpPr>
        <p:spPr bwMode="auto">
          <a:xfrm>
            <a:off x="6629400" y="5638800"/>
            <a:ext cx="995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200" b="1">
                <a:solidFill>
                  <a:srgbClr val="FF3300"/>
                </a:solidFill>
                <a:latin typeface="Times New Roman" charset="0"/>
              </a:rPr>
              <a:t>CHAZILLY</a:t>
            </a:r>
            <a:endParaRPr lang="fr-FR" altLang="fr-FR" sz="1200" b="1">
              <a:latin typeface="Times New Roman" charset="0"/>
            </a:endParaRPr>
          </a:p>
        </p:txBody>
      </p:sp>
      <p:sp>
        <p:nvSpPr>
          <p:cNvPr id="52233" name="Text Box 9"/>
          <p:cNvSpPr txBox="1">
            <a:spLocks noChangeArrowheads="1"/>
          </p:cNvSpPr>
          <p:nvPr/>
        </p:nvSpPr>
        <p:spPr bwMode="auto">
          <a:xfrm>
            <a:off x="7010400" y="4800600"/>
            <a:ext cx="1009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200" b="1">
                <a:solidFill>
                  <a:srgbClr val="FF3300"/>
                </a:solidFill>
                <a:latin typeface="Times New Roman" charset="0"/>
              </a:rPr>
              <a:t>LE TILLOT</a:t>
            </a:r>
            <a:endParaRPr lang="fr-FR" altLang="fr-FR" sz="1200">
              <a:solidFill>
                <a:srgbClr val="FF3300"/>
              </a:solidFill>
              <a:latin typeface="Times New Roman" charset="0"/>
            </a:endParaRPr>
          </a:p>
        </p:txBody>
      </p:sp>
      <p:sp>
        <p:nvSpPr>
          <p:cNvPr id="52234" name="Text Box 10"/>
          <p:cNvSpPr txBox="1">
            <a:spLocks noChangeArrowheads="1"/>
          </p:cNvSpPr>
          <p:nvPr/>
        </p:nvSpPr>
        <p:spPr bwMode="auto">
          <a:xfrm>
            <a:off x="6461125" y="2193925"/>
            <a:ext cx="86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000">
                <a:latin typeface="Times New Roman" charset="0"/>
              </a:rPr>
              <a:t>POUILLY </a:t>
            </a:r>
          </a:p>
          <a:p>
            <a:pPr algn="ctr" eaLnBrk="0" hangingPunct="0"/>
            <a:r>
              <a:rPr lang="fr-FR" altLang="fr-FR" sz="1000">
                <a:latin typeface="Times New Roman" charset="0"/>
              </a:rPr>
              <a:t>EN AUXOIS</a:t>
            </a:r>
          </a:p>
        </p:txBody>
      </p:sp>
      <p:sp>
        <p:nvSpPr>
          <p:cNvPr id="52235" name="Text Box 11"/>
          <p:cNvSpPr txBox="1">
            <a:spLocks noChangeArrowheads="1"/>
          </p:cNvSpPr>
          <p:nvPr/>
        </p:nvSpPr>
        <p:spPr bwMode="auto">
          <a:xfrm>
            <a:off x="4643438" y="6276975"/>
            <a:ext cx="4152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600" b="1">
                <a:solidFill>
                  <a:srgbClr val="FF3300"/>
                </a:solidFill>
                <a:latin typeface="Times New Roman" charset="0"/>
              </a:rPr>
              <a:t>LES BARRAGES DU POINT DE PARTAGE</a:t>
            </a:r>
          </a:p>
          <a:p>
            <a:pPr algn="ctr" eaLnBrk="0" hangingPunct="0"/>
            <a:r>
              <a:rPr lang="fr-FR" altLang="fr-FR" sz="1600" b="1">
                <a:solidFill>
                  <a:srgbClr val="FF3300"/>
                </a:solidFill>
                <a:latin typeface="Times New Roman" charset="0"/>
              </a:rPr>
              <a:t>DU CANAL DE BOURGOGNE  1830-1838</a:t>
            </a:r>
            <a:endParaRPr lang="fr-FR" altLang="fr-FR" sz="1600" b="1">
              <a:latin typeface="Times New Roman" charset="0"/>
            </a:endParaRPr>
          </a:p>
        </p:txBody>
      </p:sp>
      <p:sp>
        <p:nvSpPr>
          <p:cNvPr id="52236" name="Text Box 12"/>
          <p:cNvSpPr txBox="1">
            <a:spLocks noChangeArrowheads="1"/>
          </p:cNvSpPr>
          <p:nvPr/>
        </p:nvSpPr>
        <p:spPr bwMode="auto">
          <a:xfrm>
            <a:off x="6384925" y="1279525"/>
            <a:ext cx="1201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000" b="1">
                <a:solidFill>
                  <a:schemeClr val="accent1"/>
                </a:solidFill>
                <a:latin typeface="Times New Roman" charset="0"/>
              </a:rPr>
              <a:t>VERSANT SEINE</a:t>
            </a:r>
            <a:endParaRPr lang="fr-FR" altLang="fr-FR" sz="1000">
              <a:latin typeface="Times New Roman" charset="0"/>
            </a:endParaRPr>
          </a:p>
        </p:txBody>
      </p:sp>
      <p:sp>
        <p:nvSpPr>
          <p:cNvPr id="52237" name="Text Box 13"/>
          <p:cNvSpPr txBox="1">
            <a:spLocks noChangeArrowheads="1"/>
          </p:cNvSpPr>
          <p:nvPr/>
        </p:nvSpPr>
        <p:spPr bwMode="auto">
          <a:xfrm>
            <a:off x="5181600" y="4267200"/>
            <a:ext cx="14716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200" b="1">
                <a:solidFill>
                  <a:schemeClr val="accent1"/>
                </a:solidFill>
                <a:latin typeface="Times New Roman" charset="0"/>
              </a:rPr>
              <a:t>VERSANT SAONE</a:t>
            </a:r>
          </a:p>
        </p:txBody>
      </p:sp>
      <p:pic>
        <p:nvPicPr>
          <p:cNvPr id="52238" name="Picture 14" descr="Portrait Collin 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1989138"/>
            <a:ext cx="2509837" cy="3657600"/>
          </a:xfrm>
          <a:prstGeom prst="rect">
            <a:avLst/>
          </a:prstGeom>
          <a:noFill/>
          <a:extLst>
            <a:ext uri="{909E8E84-426E-40DD-AFC4-6F175D3DCCD1}">
              <a14:hiddenFill xmlns:a14="http://schemas.microsoft.com/office/drawing/2010/main">
                <a:solidFill>
                  <a:srgbClr val="FFFFFF"/>
                </a:solidFill>
              </a14:hiddenFill>
            </a:ext>
          </a:extLst>
        </p:spPr>
      </p:pic>
      <p:sp>
        <p:nvSpPr>
          <p:cNvPr id="52239" name="Rectangle 15"/>
          <p:cNvSpPr>
            <a:spLocks noChangeArrowheads="1"/>
          </p:cNvSpPr>
          <p:nvPr/>
        </p:nvSpPr>
        <p:spPr bwMode="auto">
          <a:xfrm>
            <a:off x="4495800" y="4572000"/>
            <a:ext cx="381000" cy="182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2305731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2809" y="692696"/>
            <a:ext cx="8376204" cy="6093976"/>
          </a:xfrm>
          <a:prstGeom prst="rect">
            <a:avLst/>
          </a:prstGeom>
          <a:noFill/>
        </p:spPr>
        <p:txBody>
          <a:bodyPr wrap="none" rtlCol="0">
            <a:spAutoFit/>
          </a:bodyPr>
          <a:lstStyle/>
          <a:p>
            <a:pPr algn="ctr"/>
            <a:r>
              <a:rPr lang="fr-FR" sz="2800" b="1" dirty="0" smtClean="0"/>
              <a:t>Après la </a:t>
            </a:r>
            <a:r>
              <a:rPr lang="fr-FR" sz="2800" b="1" dirty="0" smtClean="0"/>
              <a:t>catastrophe</a:t>
            </a:r>
          </a:p>
          <a:p>
            <a:pPr algn="ctr"/>
            <a:endParaRPr lang="fr-FR" b="1" dirty="0" smtClean="0"/>
          </a:p>
          <a:p>
            <a:pPr marL="285750" indent="-285750" algn="just">
              <a:buFontTx/>
              <a:buChar char="-"/>
            </a:pPr>
            <a:r>
              <a:rPr lang="fr-FR" b="1" dirty="0" smtClean="0"/>
              <a:t>CRAS de M. Lévy du 5août 1895</a:t>
            </a:r>
          </a:p>
          <a:p>
            <a:pPr algn="just"/>
            <a:endParaRPr lang="fr-FR" b="1" dirty="0" smtClean="0"/>
          </a:p>
          <a:p>
            <a:pPr marL="285750" indent="-285750" algn="just">
              <a:buFontTx/>
              <a:buChar char="-"/>
            </a:pPr>
            <a:r>
              <a:rPr lang="fr-FR" b="1" dirty="0" smtClean="0"/>
              <a:t>Commissions d’enquête, administrative, judiciaire</a:t>
            </a:r>
          </a:p>
          <a:p>
            <a:pPr algn="just"/>
            <a:endParaRPr lang="fr-FR" b="1" dirty="0" smtClean="0"/>
          </a:p>
          <a:p>
            <a:pPr marL="285750" indent="-285750" algn="just">
              <a:buFontTx/>
              <a:buChar char="-"/>
            </a:pPr>
            <a:r>
              <a:rPr lang="fr-FR" b="1" dirty="0" smtClean="0"/>
              <a:t>Compte rendu du procès</a:t>
            </a:r>
            <a:endParaRPr lang="fr-FR" sz="2800" b="1" dirty="0" smtClean="0"/>
          </a:p>
          <a:p>
            <a:pPr algn="ctr"/>
            <a:r>
              <a:rPr lang="fr-FR" sz="2800" b="1" dirty="0" smtClean="0"/>
              <a:t>Instructions </a:t>
            </a:r>
            <a:r>
              <a:rPr lang="fr-FR" sz="2800" b="1" dirty="0" smtClean="0"/>
              <a:t>officielles</a:t>
            </a:r>
          </a:p>
          <a:p>
            <a:endParaRPr lang="fr-FR" b="1" dirty="0" smtClean="0"/>
          </a:p>
          <a:p>
            <a:pPr marL="285750" indent="-285750">
              <a:buFontTx/>
              <a:buChar char="-"/>
            </a:pPr>
            <a:r>
              <a:rPr lang="fr-FR" b="1" dirty="0"/>
              <a:t>Création d’une commission des barrages 1895 ( devenu par la suite</a:t>
            </a:r>
          </a:p>
          <a:p>
            <a:r>
              <a:rPr lang="fr-FR" b="1" dirty="0"/>
              <a:t>     </a:t>
            </a:r>
            <a:r>
              <a:rPr lang="fr-FR" b="1" dirty="0" smtClean="0"/>
              <a:t>barrages  </a:t>
            </a:r>
            <a:r>
              <a:rPr lang="fr-FR" b="1" dirty="0"/>
              <a:t>de grande hauteur) au sein du CGPC</a:t>
            </a:r>
          </a:p>
          <a:p>
            <a:endParaRPr lang="fr-FR" b="1" dirty="0"/>
          </a:p>
          <a:p>
            <a:r>
              <a:rPr lang="fr-FR" b="1" dirty="0" smtClean="0"/>
              <a:t>-    Décision ministérielle du 10 mars 1896, condition de non extension, vérification </a:t>
            </a:r>
          </a:p>
          <a:p>
            <a:r>
              <a:rPr lang="fr-FR" b="1" dirty="0" smtClean="0"/>
              <a:t>      de tous les barrages existants</a:t>
            </a:r>
          </a:p>
          <a:p>
            <a:endParaRPr lang="fr-FR" b="1" dirty="0" smtClean="0"/>
          </a:p>
          <a:p>
            <a:r>
              <a:rPr lang="fr-FR" b="1" dirty="0" smtClean="0"/>
              <a:t>-    Circulaire du 15 juin 1897 sur les conditions de vérification des barrages dépendant</a:t>
            </a:r>
          </a:p>
          <a:p>
            <a:r>
              <a:rPr lang="fr-FR" b="1" dirty="0" smtClean="0"/>
              <a:t>     du ministère de l’Agriculture</a:t>
            </a:r>
          </a:p>
          <a:p>
            <a:endParaRPr lang="fr-FR" b="1" dirty="0" smtClean="0"/>
          </a:p>
          <a:p>
            <a:pPr marL="285750" indent="-285750">
              <a:buFontTx/>
              <a:buChar char="-"/>
            </a:pPr>
            <a:r>
              <a:rPr lang="fr-FR" b="1" dirty="0" smtClean="0"/>
              <a:t>Circulaire ministérielle sur le calcul </a:t>
            </a:r>
            <a:r>
              <a:rPr lang="fr-FR" b="1" dirty="0"/>
              <a:t>des barrages de grande </a:t>
            </a:r>
            <a:r>
              <a:rPr lang="fr-FR" b="1" dirty="0" smtClean="0"/>
              <a:t>hauteur, drainage</a:t>
            </a:r>
          </a:p>
          <a:p>
            <a:r>
              <a:rPr lang="fr-FR" b="1" dirty="0" smtClean="0"/>
              <a:t>      des fondations et du corps des barrages (1923)</a:t>
            </a:r>
            <a:endParaRPr lang="fr-FR" b="1" dirty="0"/>
          </a:p>
        </p:txBody>
      </p:sp>
    </p:spTree>
    <p:extLst>
      <p:ext uri="{BB962C8B-B14F-4D97-AF65-F5344CB8AC3E}">
        <p14:creationId xmlns:p14="http://schemas.microsoft.com/office/powerpoint/2010/main" val="1593142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hap 9 fig 13 valeur PI 19°-20° siè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476250"/>
            <a:ext cx="8532813" cy="603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30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4192"/>
            <a:ext cx="9144000" cy="6469615"/>
          </a:xfrm>
          <a:prstGeom prst="rect">
            <a:avLst/>
          </a:prstGeom>
        </p:spPr>
      </p:pic>
    </p:spTree>
    <p:extLst>
      <p:ext uri="{BB962C8B-B14F-4D97-AF65-F5344CB8AC3E}">
        <p14:creationId xmlns:p14="http://schemas.microsoft.com/office/powerpoint/2010/main" val="3758468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17525" y="422275"/>
            <a:ext cx="465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b="1">
                <a:latin typeface="Times New Roman" charset="0"/>
              </a:rPr>
              <a:t>CAMILLE MIALAUD (1873-19..)</a:t>
            </a:r>
            <a:endParaRPr lang="fr-FR" altLang="fr-FR" sz="2400">
              <a:latin typeface="Times New Roman" charset="0"/>
            </a:endParaRPr>
          </a:p>
        </p:txBody>
      </p:sp>
      <p:pic>
        <p:nvPicPr>
          <p:cNvPr id="59395" name="Picture 3" descr="Rochebut vue g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382000" cy="5359400"/>
          </a:xfrm>
          <a:prstGeom prst="rect">
            <a:avLst/>
          </a:prstGeom>
          <a:noFill/>
          <a:extLst>
            <a:ext uri="{909E8E84-426E-40DD-AFC4-6F175D3DCCD1}">
              <a14:hiddenFill xmlns:a14="http://schemas.microsoft.com/office/drawing/2010/main">
                <a:solidFill>
                  <a:srgbClr val="FFFFFF"/>
                </a:solidFill>
              </a14:hiddenFill>
            </a:ext>
          </a:extLst>
        </p:spPr>
      </p:pic>
      <p:sp>
        <p:nvSpPr>
          <p:cNvPr id="59396" name="Text Box 4"/>
          <p:cNvSpPr txBox="1">
            <a:spLocks noChangeArrowheads="1"/>
          </p:cNvSpPr>
          <p:nvPr/>
        </p:nvSpPr>
        <p:spPr bwMode="auto">
          <a:xfrm>
            <a:off x="1908175" y="6400800"/>
            <a:ext cx="542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b="1">
                <a:latin typeface="Times New Roman" charset="0"/>
              </a:rPr>
              <a:t>BARRAGE DE ROCHEBUT 1906-1909</a:t>
            </a:r>
            <a:endParaRPr lang="fr-FR" altLang="fr-FR" sz="2400">
              <a:latin typeface="Times New Roman" charset="0"/>
            </a:endParaRPr>
          </a:p>
        </p:txBody>
      </p:sp>
    </p:spTree>
    <p:extLst>
      <p:ext uri="{BB962C8B-B14F-4D97-AF65-F5344CB8AC3E}">
        <p14:creationId xmlns:p14="http://schemas.microsoft.com/office/powerpoint/2010/main" val="3807584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rosbois glissement 18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67450"/>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3"/>
          <p:cNvSpPr txBox="1">
            <a:spLocks noChangeArrowheads="1"/>
          </p:cNvSpPr>
          <p:nvPr/>
        </p:nvSpPr>
        <p:spPr bwMode="auto">
          <a:xfrm>
            <a:off x="0" y="1524000"/>
            <a:ext cx="15382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400" b="1">
                <a:solidFill>
                  <a:schemeClr val="accent2"/>
                </a:solidFill>
                <a:latin typeface="Times New Roman" charset="0"/>
              </a:rPr>
              <a:t>Corps du barrage</a:t>
            </a:r>
          </a:p>
          <a:p>
            <a:pPr eaLnBrk="0" hangingPunct="0"/>
            <a:r>
              <a:rPr lang="fr-FR" altLang="fr-FR" sz="1400" b="1">
                <a:solidFill>
                  <a:schemeClr val="accent2"/>
                </a:solidFill>
                <a:latin typeface="Times New Roman" charset="0"/>
              </a:rPr>
              <a:t>en construction</a:t>
            </a:r>
          </a:p>
        </p:txBody>
      </p:sp>
      <p:sp>
        <p:nvSpPr>
          <p:cNvPr id="54276" name="Text Box 4"/>
          <p:cNvSpPr txBox="1">
            <a:spLocks noChangeArrowheads="1"/>
          </p:cNvSpPr>
          <p:nvPr/>
        </p:nvSpPr>
        <p:spPr bwMode="auto">
          <a:xfrm>
            <a:off x="6613525" y="1001713"/>
            <a:ext cx="1982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400" b="1">
                <a:solidFill>
                  <a:schemeClr val="accent2"/>
                </a:solidFill>
                <a:latin typeface="Times New Roman" charset="0"/>
              </a:rPr>
              <a:t>Puits de reconnaissance</a:t>
            </a:r>
          </a:p>
        </p:txBody>
      </p:sp>
      <p:sp>
        <p:nvSpPr>
          <p:cNvPr id="54277" name="Text Box 5"/>
          <p:cNvSpPr txBox="1">
            <a:spLocks noChangeArrowheads="1"/>
          </p:cNvSpPr>
          <p:nvPr/>
        </p:nvSpPr>
        <p:spPr bwMode="auto">
          <a:xfrm>
            <a:off x="4708525" y="1535113"/>
            <a:ext cx="1824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400" b="1">
                <a:solidFill>
                  <a:schemeClr val="accent2"/>
                </a:solidFill>
                <a:latin typeface="Times New Roman" charset="0"/>
              </a:rPr>
              <a:t>Surface de glissement</a:t>
            </a:r>
          </a:p>
        </p:txBody>
      </p:sp>
      <p:sp>
        <p:nvSpPr>
          <p:cNvPr id="54278" name="Text Box 6"/>
          <p:cNvSpPr txBox="1">
            <a:spLocks noChangeArrowheads="1"/>
          </p:cNvSpPr>
          <p:nvPr/>
        </p:nvSpPr>
        <p:spPr bwMode="auto">
          <a:xfrm>
            <a:off x="685800" y="0"/>
            <a:ext cx="256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400" b="1">
                <a:solidFill>
                  <a:schemeClr val="accent2"/>
                </a:solidFill>
                <a:latin typeface="Times New Roman" charset="0"/>
              </a:rPr>
              <a:t>SECTION LONGITUDINALE</a:t>
            </a:r>
          </a:p>
        </p:txBody>
      </p:sp>
      <p:sp>
        <p:nvSpPr>
          <p:cNvPr id="54279" name="Text Box 7"/>
          <p:cNvSpPr txBox="1">
            <a:spLocks noChangeArrowheads="1"/>
          </p:cNvSpPr>
          <p:nvPr/>
        </p:nvSpPr>
        <p:spPr bwMode="auto">
          <a:xfrm>
            <a:off x="327025" y="3657600"/>
            <a:ext cx="172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400" b="1">
                <a:solidFill>
                  <a:schemeClr val="accent2"/>
                </a:solidFill>
                <a:latin typeface="Times New Roman" charset="0"/>
              </a:rPr>
              <a:t>COUPES</a:t>
            </a:r>
          </a:p>
          <a:p>
            <a:pPr algn="ctr" eaLnBrk="0" hangingPunct="0"/>
            <a:r>
              <a:rPr lang="fr-FR" altLang="fr-FR" sz="1400" b="1">
                <a:solidFill>
                  <a:schemeClr val="accent2"/>
                </a:solidFill>
                <a:latin typeface="Times New Roman" charset="0"/>
              </a:rPr>
              <a:t>TRANSVERSALES</a:t>
            </a:r>
          </a:p>
        </p:txBody>
      </p:sp>
      <p:sp>
        <p:nvSpPr>
          <p:cNvPr id="54280" name="Text Box 8"/>
          <p:cNvSpPr txBox="1">
            <a:spLocks noChangeArrowheads="1"/>
          </p:cNvSpPr>
          <p:nvPr/>
        </p:nvSpPr>
        <p:spPr bwMode="auto">
          <a:xfrm>
            <a:off x="3260725" y="3973513"/>
            <a:ext cx="9747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400" b="1">
                <a:solidFill>
                  <a:schemeClr val="accent2"/>
                </a:solidFill>
                <a:latin typeface="Times New Roman" charset="0"/>
              </a:rPr>
              <a:t>Trace du </a:t>
            </a:r>
          </a:p>
          <a:p>
            <a:pPr eaLnBrk="0" hangingPunct="0"/>
            <a:r>
              <a:rPr lang="fr-FR" altLang="fr-FR" sz="1400" b="1">
                <a:solidFill>
                  <a:schemeClr val="accent2"/>
                </a:solidFill>
                <a:latin typeface="Times New Roman" charset="0"/>
              </a:rPr>
              <a:t>glissement</a:t>
            </a:r>
          </a:p>
        </p:txBody>
      </p:sp>
      <p:sp>
        <p:nvSpPr>
          <p:cNvPr id="54281" name="Text Box 9"/>
          <p:cNvSpPr txBox="1">
            <a:spLocks noChangeArrowheads="1"/>
          </p:cNvSpPr>
          <p:nvPr/>
        </p:nvSpPr>
        <p:spPr bwMode="auto">
          <a:xfrm>
            <a:off x="539750" y="6381750"/>
            <a:ext cx="817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000" b="1">
                <a:latin typeface="Times New Roman" charset="0"/>
              </a:rPr>
              <a:t>GLISSEMENT EN RIVE GAUCHE - BARRAGE DE GROSBOIS - 1833</a:t>
            </a:r>
            <a:endParaRPr lang="fr-FR" altLang="fr-FR" sz="2400">
              <a:latin typeface="Times New Roman" charset="0"/>
            </a:endParaRPr>
          </a:p>
        </p:txBody>
      </p:sp>
    </p:spTree>
    <p:extLst>
      <p:ext uri="{BB962C8B-B14F-4D97-AF65-F5344CB8AC3E}">
        <p14:creationId xmlns:p14="http://schemas.microsoft.com/office/powerpoint/2010/main" val="377735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39534"/>
            <a:ext cx="8064896" cy="6673842"/>
          </a:xfrm>
          <a:prstGeom prst="rect">
            <a:avLst/>
          </a:prstGeom>
        </p:spPr>
      </p:pic>
      <p:sp>
        <p:nvSpPr>
          <p:cNvPr id="5" name="ZoneTexte 4"/>
          <p:cNvSpPr txBox="1"/>
          <p:nvPr/>
        </p:nvSpPr>
        <p:spPr>
          <a:xfrm>
            <a:off x="971600" y="6237312"/>
            <a:ext cx="5223225" cy="369332"/>
          </a:xfrm>
          <a:prstGeom prst="rect">
            <a:avLst/>
          </a:prstGeom>
          <a:noFill/>
        </p:spPr>
        <p:txBody>
          <a:bodyPr wrap="none" rtlCol="0">
            <a:spAutoFit/>
          </a:bodyPr>
          <a:lstStyle/>
          <a:p>
            <a:r>
              <a:rPr lang="fr-FR" dirty="0" smtClean="0"/>
              <a:t>Carte géologique 1/25.000 – Lacordaire – 10/02/1835</a:t>
            </a:r>
            <a:endParaRPr lang="fr-FR" dirty="0"/>
          </a:p>
        </p:txBody>
      </p:sp>
    </p:spTree>
    <p:extLst>
      <p:ext uri="{BB962C8B-B14F-4D97-AF65-F5344CB8AC3E}">
        <p14:creationId xmlns:p14="http://schemas.microsoft.com/office/powerpoint/2010/main" val="1051822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Grosbois avt 19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5138"/>
            <a:ext cx="9144000" cy="5926137"/>
          </a:xfrm>
          <a:prstGeom prst="rect">
            <a:avLst/>
          </a:prstGeom>
          <a:noFill/>
          <a:extLst>
            <a:ext uri="{909E8E84-426E-40DD-AFC4-6F175D3DCCD1}">
              <a14:hiddenFill xmlns:a14="http://schemas.microsoft.com/office/drawing/2010/main">
                <a:solidFill>
                  <a:srgbClr val="FFFFFF"/>
                </a:solidFill>
              </a14:hiddenFill>
            </a:ext>
          </a:extLst>
        </p:spPr>
      </p:pic>
      <p:sp>
        <p:nvSpPr>
          <p:cNvPr id="55299" name="Text Box 3"/>
          <p:cNvSpPr txBox="1">
            <a:spLocks noChangeArrowheads="1"/>
          </p:cNvSpPr>
          <p:nvPr/>
        </p:nvSpPr>
        <p:spPr bwMode="auto">
          <a:xfrm>
            <a:off x="1689100" y="6400800"/>
            <a:ext cx="554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b="1">
                <a:latin typeface="Times New Roman" charset="0"/>
              </a:rPr>
              <a:t>LE BARRAGE DE GROSBOIS EN 1873</a:t>
            </a:r>
            <a:endParaRPr lang="fr-FR" altLang="fr-FR" sz="2400">
              <a:latin typeface="Times New Roman" charset="0"/>
            </a:endParaRPr>
          </a:p>
        </p:txBody>
      </p:sp>
    </p:spTree>
    <p:extLst>
      <p:ext uri="{BB962C8B-B14F-4D97-AF65-F5344CB8AC3E}">
        <p14:creationId xmlns:p14="http://schemas.microsoft.com/office/powerpoint/2010/main" val="333594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24"/>
            <a:ext cx="9144000" cy="6469615"/>
          </a:xfrm>
          <a:prstGeom prst="rect">
            <a:avLst/>
          </a:prstGeom>
        </p:spPr>
      </p:pic>
      <p:sp>
        <p:nvSpPr>
          <p:cNvPr id="3" name="ZoneTexte 2"/>
          <p:cNvSpPr txBox="1"/>
          <p:nvPr/>
        </p:nvSpPr>
        <p:spPr>
          <a:xfrm>
            <a:off x="4067944" y="188640"/>
            <a:ext cx="5160580" cy="1200329"/>
          </a:xfrm>
          <a:prstGeom prst="rect">
            <a:avLst/>
          </a:prstGeom>
          <a:noFill/>
        </p:spPr>
        <p:txBody>
          <a:bodyPr wrap="none" rtlCol="0">
            <a:spAutoFit/>
          </a:bodyPr>
          <a:lstStyle/>
          <a:p>
            <a:r>
              <a:rPr lang="fr-FR" dirty="0" smtClean="0">
                <a:solidFill>
                  <a:srgbClr val="FF0000"/>
                </a:solidFill>
              </a:rPr>
              <a:t>Exemple de Coefficient de sécurité au renversement</a:t>
            </a:r>
          </a:p>
          <a:p>
            <a:r>
              <a:rPr lang="fr-FR" dirty="0" err="1" smtClean="0">
                <a:solidFill>
                  <a:srgbClr val="FF0000"/>
                </a:solidFill>
              </a:rPr>
              <a:t>Lampy</a:t>
            </a:r>
            <a:r>
              <a:rPr lang="fr-FR" dirty="0" smtClean="0">
                <a:solidFill>
                  <a:srgbClr val="FF0000"/>
                </a:solidFill>
              </a:rPr>
              <a:t> : 2,15</a:t>
            </a:r>
          </a:p>
          <a:p>
            <a:r>
              <a:rPr lang="fr-FR" dirty="0" smtClean="0">
                <a:solidFill>
                  <a:srgbClr val="FF0000"/>
                </a:solidFill>
              </a:rPr>
              <a:t>Grosbois : initial 2,0     1,65 après approfondissement</a:t>
            </a:r>
          </a:p>
          <a:p>
            <a:r>
              <a:rPr lang="fr-FR" dirty="0" smtClean="0">
                <a:solidFill>
                  <a:srgbClr val="FF0000"/>
                </a:solidFill>
              </a:rPr>
              <a:t> des fouilles à la verticale</a:t>
            </a:r>
            <a:endParaRPr lang="fr-FR" dirty="0">
              <a:solidFill>
                <a:srgbClr val="FF0000"/>
              </a:solidFill>
            </a:endParaRPr>
          </a:p>
        </p:txBody>
      </p:sp>
      <p:cxnSp>
        <p:nvCxnSpPr>
          <p:cNvPr id="7" name="Connecteur droit avec flèche 6"/>
          <p:cNvCxnSpPr/>
          <p:nvPr/>
        </p:nvCxnSpPr>
        <p:spPr>
          <a:xfrm>
            <a:off x="6084168" y="788804"/>
            <a:ext cx="72008" cy="191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285500" y="6237312"/>
            <a:ext cx="5823004" cy="861774"/>
          </a:xfrm>
          <a:prstGeom prst="rect">
            <a:avLst/>
          </a:prstGeom>
          <a:noFill/>
        </p:spPr>
        <p:txBody>
          <a:bodyPr wrap="none" rtlCol="0">
            <a:spAutoFit/>
          </a:bodyPr>
          <a:lstStyle/>
          <a:p>
            <a:r>
              <a:rPr lang="fr-FR" sz="1600" dirty="0" smtClean="0">
                <a:solidFill>
                  <a:srgbClr val="FF0000"/>
                </a:solidFill>
              </a:rPr>
              <a:t>(c) Dimensionnement Navier donné par </a:t>
            </a:r>
            <a:r>
              <a:rPr lang="fr-FR" sz="1600" dirty="0" err="1" smtClean="0">
                <a:solidFill>
                  <a:srgbClr val="FF0000"/>
                </a:solidFill>
              </a:rPr>
              <a:t>Minard</a:t>
            </a:r>
            <a:r>
              <a:rPr lang="fr-FR" sz="1600" dirty="0" smtClean="0">
                <a:solidFill>
                  <a:srgbClr val="FF0000"/>
                </a:solidFill>
              </a:rPr>
              <a:t> (1840) </a:t>
            </a:r>
          </a:p>
          <a:p>
            <a:r>
              <a:rPr lang="fr-FR" sz="1600" dirty="0" smtClean="0">
                <a:solidFill>
                  <a:srgbClr val="FF0000"/>
                </a:solidFill>
              </a:rPr>
              <a:t>pour F=1 a= 0,41 h pour le renversement a= 0,5 h pour le glissement</a:t>
            </a:r>
          </a:p>
          <a:p>
            <a:endParaRPr lang="fr-FR" dirty="0"/>
          </a:p>
        </p:txBody>
      </p:sp>
    </p:spTree>
    <p:extLst>
      <p:ext uri="{BB962C8B-B14F-4D97-AF65-F5344CB8AC3E}">
        <p14:creationId xmlns:p14="http://schemas.microsoft.com/office/powerpoint/2010/main" val="1517002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hap 9 fig 7 Stabilité Grosbois 18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7384"/>
            <a:ext cx="8569325"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19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548680"/>
            <a:ext cx="8886883" cy="6124754"/>
          </a:xfrm>
          <a:prstGeom prst="rect">
            <a:avLst/>
          </a:prstGeom>
          <a:noFill/>
        </p:spPr>
        <p:txBody>
          <a:bodyPr wrap="square" rtlCol="0">
            <a:spAutoFit/>
          </a:bodyPr>
          <a:lstStyle/>
          <a:p>
            <a:pPr algn="ctr"/>
            <a:r>
              <a:rPr lang="fr-FR" sz="2800" b="1" dirty="0" smtClean="0"/>
              <a:t>Quelques étapes dans la maîtrise des barrages</a:t>
            </a:r>
          </a:p>
          <a:p>
            <a:endParaRPr lang="fr-FR" sz="2800" b="1" dirty="0"/>
          </a:p>
          <a:p>
            <a:r>
              <a:rPr lang="fr-FR" sz="2800" b="1" dirty="0" smtClean="0"/>
              <a:t>1821 Navier (1786-1836), mémoire à l’Académie des Sciences</a:t>
            </a:r>
          </a:p>
          <a:p>
            <a:endParaRPr lang="fr-FR" sz="2800" b="1" dirty="0"/>
          </a:p>
          <a:p>
            <a:r>
              <a:rPr lang="fr-FR" sz="2800" b="1" dirty="0" smtClean="0"/>
              <a:t>1826 Navier, cours de résistance des matériaux aux Ponts</a:t>
            </a:r>
          </a:p>
          <a:p>
            <a:endParaRPr lang="fr-FR" sz="2800" b="1" dirty="0" smtClean="0"/>
          </a:p>
          <a:p>
            <a:r>
              <a:rPr lang="fr-FR" sz="2800" b="1" dirty="0" smtClean="0"/>
              <a:t>1840 </a:t>
            </a:r>
            <a:r>
              <a:rPr lang="fr-FR" sz="2800" b="1" dirty="0" err="1" smtClean="0"/>
              <a:t>Méry</a:t>
            </a:r>
            <a:r>
              <a:rPr lang="fr-FR" sz="2800" b="1" dirty="0" smtClean="0"/>
              <a:t> (1805-1866)</a:t>
            </a:r>
          </a:p>
          <a:p>
            <a:endParaRPr lang="fr-FR" sz="2800" b="1" dirty="0" smtClean="0"/>
          </a:p>
          <a:p>
            <a:r>
              <a:rPr lang="fr-FR" sz="2800" b="1" dirty="0" smtClean="0"/>
              <a:t>1853 </a:t>
            </a:r>
            <a:r>
              <a:rPr lang="fr-FR" sz="2800" b="1" dirty="0" err="1" smtClean="0"/>
              <a:t>Sazilly</a:t>
            </a:r>
            <a:r>
              <a:rPr lang="fr-FR" sz="2800" b="1" dirty="0" smtClean="0"/>
              <a:t> (1812-1852)</a:t>
            </a:r>
          </a:p>
          <a:p>
            <a:endParaRPr lang="fr-FR" sz="2800" b="1" dirty="0" smtClean="0"/>
          </a:p>
          <a:p>
            <a:r>
              <a:rPr lang="fr-FR" sz="2800" b="1" dirty="0" smtClean="0"/>
              <a:t>1855 Calcul du barrage des Settons</a:t>
            </a:r>
          </a:p>
          <a:p>
            <a:endParaRPr lang="fr-FR" sz="2800" b="1" dirty="0" smtClean="0"/>
          </a:p>
          <a:p>
            <a:r>
              <a:rPr lang="fr-FR" sz="2800" b="1" dirty="0" smtClean="0"/>
              <a:t>1866 Calcul du barrage du Furens (</a:t>
            </a:r>
            <a:r>
              <a:rPr lang="fr-FR" sz="2800" b="1" dirty="0" err="1" smtClean="0"/>
              <a:t>Delocre</a:t>
            </a:r>
            <a:r>
              <a:rPr lang="fr-FR" sz="2800" b="1" smtClean="0"/>
              <a:t> dès 1858)</a:t>
            </a:r>
            <a:endParaRPr lang="fr-FR" sz="2800" b="1" dirty="0"/>
          </a:p>
        </p:txBody>
      </p:sp>
    </p:spTree>
    <p:extLst>
      <p:ext uri="{BB962C8B-B14F-4D97-AF65-F5344CB8AC3E}">
        <p14:creationId xmlns:p14="http://schemas.microsoft.com/office/powerpoint/2010/main" val="57428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upes bges espagnols et français ss no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497513"/>
          </a:xfrm>
          <a:prstGeom prst="rect">
            <a:avLst/>
          </a:prstGeom>
          <a:solidFill>
            <a:srgbClr val="00CCFF"/>
          </a:solidFill>
        </p:spPr>
      </p:pic>
      <p:sp>
        <p:nvSpPr>
          <p:cNvPr id="40963" name="Text Box 3"/>
          <p:cNvSpPr txBox="1">
            <a:spLocks noChangeArrowheads="1"/>
          </p:cNvSpPr>
          <p:nvPr/>
        </p:nvSpPr>
        <p:spPr bwMode="auto">
          <a:xfrm>
            <a:off x="5867400" y="3092450"/>
            <a:ext cx="1771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600" b="1">
                <a:latin typeface="Times New Roman" charset="0"/>
              </a:rPr>
              <a:t>LE FURENS 1866</a:t>
            </a:r>
            <a:endParaRPr lang="fr-FR" altLang="fr-FR" sz="1600">
              <a:latin typeface="Times New Roman" charset="0"/>
            </a:endParaRPr>
          </a:p>
        </p:txBody>
      </p:sp>
      <p:sp>
        <p:nvSpPr>
          <p:cNvPr id="40964" name="Text Box 4"/>
          <p:cNvSpPr txBox="1">
            <a:spLocks noChangeArrowheads="1"/>
          </p:cNvSpPr>
          <p:nvPr/>
        </p:nvSpPr>
        <p:spPr bwMode="auto">
          <a:xfrm>
            <a:off x="3657600" y="3092450"/>
            <a:ext cx="1216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600" b="1">
                <a:latin typeface="Times New Roman" charset="0"/>
              </a:rPr>
              <a:t>ZOLA 1854</a:t>
            </a:r>
            <a:endParaRPr lang="fr-FR" altLang="fr-FR" sz="2400">
              <a:latin typeface="Times New Roman" charset="0"/>
            </a:endParaRPr>
          </a:p>
        </p:txBody>
      </p:sp>
      <p:sp>
        <p:nvSpPr>
          <p:cNvPr id="40965" name="Text Box 5"/>
          <p:cNvSpPr txBox="1">
            <a:spLocks noChangeArrowheads="1"/>
          </p:cNvSpPr>
          <p:nvPr/>
        </p:nvSpPr>
        <p:spPr bwMode="auto">
          <a:xfrm>
            <a:off x="1143000" y="3092450"/>
            <a:ext cx="170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600" b="1">
                <a:latin typeface="Times New Roman" charset="0"/>
              </a:rPr>
              <a:t>GROSBOIS 1838</a:t>
            </a:r>
            <a:endParaRPr lang="fr-FR" altLang="fr-FR" sz="2400">
              <a:latin typeface="Times New Roman" charset="0"/>
            </a:endParaRPr>
          </a:p>
        </p:txBody>
      </p:sp>
      <p:sp>
        <p:nvSpPr>
          <p:cNvPr id="40966" name="Text Box 6"/>
          <p:cNvSpPr txBox="1">
            <a:spLocks noChangeArrowheads="1"/>
          </p:cNvSpPr>
          <p:nvPr/>
        </p:nvSpPr>
        <p:spPr bwMode="auto">
          <a:xfrm>
            <a:off x="381000" y="5638800"/>
            <a:ext cx="12493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600" b="1">
                <a:latin typeface="Times New Roman" charset="0"/>
              </a:rPr>
              <a:t>VAL DE</a:t>
            </a:r>
            <a:br>
              <a:rPr lang="fr-FR" altLang="fr-FR" sz="1600" b="1">
                <a:latin typeface="Times New Roman" charset="0"/>
              </a:rPr>
            </a:br>
            <a:r>
              <a:rPr lang="fr-FR" altLang="fr-FR" sz="1600" b="1">
                <a:latin typeface="Times New Roman" charset="0"/>
              </a:rPr>
              <a:t> INFERNIO</a:t>
            </a:r>
          </a:p>
          <a:p>
            <a:pPr algn="ctr" eaLnBrk="0" hangingPunct="0"/>
            <a:r>
              <a:rPr lang="fr-FR" altLang="fr-FR" sz="1600" b="1">
                <a:latin typeface="Times New Roman" charset="0"/>
              </a:rPr>
              <a:t>1791</a:t>
            </a:r>
            <a:endParaRPr lang="fr-FR" altLang="fr-FR" sz="1600">
              <a:latin typeface="Times New Roman" charset="0"/>
            </a:endParaRPr>
          </a:p>
        </p:txBody>
      </p:sp>
      <p:sp>
        <p:nvSpPr>
          <p:cNvPr id="40967" name="Text Box 7"/>
          <p:cNvSpPr txBox="1">
            <a:spLocks noChangeArrowheads="1"/>
          </p:cNvSpPr>
          <p:nvPr/>
        </p:nvSpPr>
        <p:spPr bwMode="auto">
          <a:xfrm>
            <a:off x="2209800" y="5638800"/>
            <a:ext cx="803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600" b="1">
                <a:latin typeface="Times New Roman" charset="0"/>
              </a:rPr>
              <a:t>NIJAR</a:t>
            </a:r>
          </a:p>
          <a:p>
            <a:pPr eaLnBrk="0" hangingPunct="0"/>
            <a:r>
              <a:rPr lang="fr-FR" altLang="fr-FR" sz="1600" b="1">
                <a:latin typeface="Times New Roman" charset="0"/>
              </a:rPr>
              <a:t> 1850</a:t>
            </a:r>
            <a:endParaRPr lang="fr-FR" altLang="fr-FR" sz="2400">
              <a:latin typeface="Times New Roman" charset="0"/>
            </a:endParaRPr>
          </a:p>
        </p:txBody>
      </p:sp>
      <p:sp>
        <p:nvSpPr>
          <p:cNvPr id="40968" name="Text Box 8"/>
          <p:cNvSpPr txBox="1">
            <a:spLocks noChangeArrowheads="1"/>
          </p:cNvSpPr>
          <p:nvPr/>
        </p:nvSpPr>
        <p:spPr bwMode="auto">
          <a:xfrm>
            <a:off x="3124200" y="56388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600" b="1">
                <a:latin typeface="Times New Roman" charset="0"/>
              </a:rPr>
              <a:t>ALMENZA</a:t>
            </a:r>
          </a:p>
          <a:p>
            <a:pPr algn="ctr" eaLnBrk="0" hangingPunct="0"/>
            <a:r>
              <a:rPr lang="fr-FR" altLang="fr-FR" sz="1600" b="1">
                <a:latin typeface="Times New Roman" charset="0"/>
              </a:rPr>
              <a:t>1384</a:t>
            </a:r>
            <a:endParaRPr lang="fr-FR" altLang="fr-FR" sz="2400">
              <a:latin typeface="Times New Roman" charset="0"/>
            </a:endParaRPr>
          </a:p>
        </p:txBody>
      </p:sp>
      <p:sp>
        <p:nvSpPr>
          <p:cNvPr id="40969" name="Text Box 9"/>
          <p:cNvSpPr txBox="1">
            <a:spLocks noChangeArrowheads="1"/>
          </p:cNvSpPr>
          <p:nvPr/>
        </p:nvSpPr>
        <p:spPr bwMode="auto">
          <a:xfrm>
            <a:off x="4343400" y="5638800"/>
            <a:ext cx="8937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600" b="1">
                <a:latin typeface="Times New Roman" charset="0"/>
              </a:rPr>
              <a:t>ELCHE</a:t>
            </a:r>
          </a:p>
          <a:p>
            <a:pPr eaLnBrk="0" hangingPunct="0"/>
            <a:r>
              <a:rPr lang="fr-FR" altLang="fr-FR" sz="1600" b="1">
                <a:latin typeface="Times New Roman" charset="0"/>
              </a:rPr>
              <a:t>  1632</a:t>
            </a:r>
          </a:p>
        </p:txBody>
      </p:sp>
      <p:sp>
        <p:nvSpPr>
          <p:cNvPr id="40970" name="Text Box 10"/>
          <p:cNvSpPr txBox="1">
            <a:spLocks noChangeArrowheads="1"/>
          </p:cNvSpPr>
          <p:nvPr/>
        </p:nvSpPr>
        <p:spPr bwMode="auto">
          <a:xfrm>
            <a:off x="5867400" y="5638800"/>
            <a:ext cx="612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1600" b="1">
                <a:latin typeface="Times New Roman" charset="0"/>
              </a:rPr>
              <a:t>TIBI</a:t>
            </a:r>
          </a:p>
          <a:p>
            <a:pPr eaLnBrk="0" hangingPunct="0"/>
            <a:r>
              <a:rPr lang="fr-FR" altLang="fr-FR" sz="1600" b="1">
                <a:latin typeface="Times New Roman" charset="0"/>
              </a:rPr>
              <a:t>1594</a:t>
            </a:r>
            <a:endParaRPr lang="fr-FR" altLang="fr-FR" sz="2400">
              <a:latin typeface="Times New Roman" charset="0"/>
            </a:endParaRPr>
          </a:p>
        </p:txBody>
      </p:sp>
      <p:sp>
        <p:nvSpPr>
          <p:cNvPr id="40971" name="Text Box 11"/>
          <p:cNvSpPr txBox="1">
            <a:spLocks noChangeArrowheads="1"/>
          </p:cNvSpPr>
          <p:nvPr/>
        </p:nvSpPr>
        <p:spPr bwMode="auto">
          <a:xfrm>
            <a:off x="7467600" y="5715000"/>
            <a:ext cx="1117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1600" b="1">
                <a:latin typeface="Times New Roman" charset="0"/>
              </a:rPr>
              <a:t>PUENTES</a:t>
            </a:r>
          </a:p>
          <a:p>
            <a:pPr algn="ctr" eaLnBrk="0" hangingPunct="0"/>
            <a:r>
              <a:rPr lang="fr-FR" altLang="fr-FR" sz="1600" b="1">
                <a:latin typeface="Times New Roman" charset="0"/>
              </a:rPr>
              <a:t>1791</a:t>
            </a:r>
            <a:endParaRPr lang="fr-FR" altLang="fr-FR" sz="2400">
              <a:latin typeface="Times New Roman" charset="0"/>
            </a:endParaRPr>
          </a:p>
        </p:txBody>
      </p:sp>
      <p:sp>
        <p:nvSpPr>
          <p:cNvPr id="40972" name="Text Box 12"/>
          <p:cNvSpPr txBox="1">
            <a:spLocks noChangeArrowheads="1"/>
          </p:cNvSpPr>
          <p:nvPr/>
        </p:nvSpPr>
        <p:spPr bwMode="auto">
          <a:xfrm>
            <a:off x="296863" y="193675"/>
            <a:ext cx="3533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2400" b="1">
                <a:solidFill>
                  <a:schemeClr val="accent2"/>
                </a:solidFill>
                <a:latin typeface="Times New Roman" charset="0"/>
              </a:rPr>
              <a:t>BARRAGES FRANÇAIS</a:t>
            </a:r>
          </a:p>
          <a:p>
            <a:pPr algn="ctr" eaLnBrk="0" hangingPunct="0"/>
            <a:r>
              <a:rPr lang="fr-FR" altLang="fr-FR" sz="2400" b="1">
                <a:solidFill>
                  <a:schemeClr val="accent2"/>
                </a:solidFill>
                <a:latin typeface="Times New Roman" charset="0"/>
              </a:rPr>
              <a:t>XIX</a:t>
            </a:r>
            <a:r>
              <a:rPr lang="fr-FR" altLang="fr-FR" sz="2400" b="1" baseline="30000">
                <a:solidFill>
                  <a:schemeClr val="accent2"/>
                </a:solidFill>
                <a:latin typeface="Times New Roman" charset="0"/>
              </a:rPr>
              <a:t>ème</a:t>
            </a:r>
            <a:r>
              <a:rPr lang="fr-FR" altLang="fr-FR" sz="2400" b="1">
                <a:solidFill>
                  <a:schemeClr val="accent2"/>
                </a:solidFill>
                <a:latin typeface="Times New Roman" charset="0"/>
              </a:rPr>
              <a:t> siècle</a:t>
            </a:r>
          </a:p>
        </p:txBody>
      </p:sp>
      <p:sp>
        <p:nvSpPr>
          <p:cNvPr id="40973" name="Text Box 13"/>
          <p:cNvSpPr txBox="1">
            <a:spLocks noChangeArrowheads="1"/>
          </p:cNvSpPr>
          <p:nvPr/>
        </p:nvSpPr>
        <p:spPr bwMode="auto">
          <a:xfrm>
            <a:off x="212725" y="3546475"/>
            <a:ext cx="3802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FR" altLang="fr-FR" sz="2400" b="1">
                <a:solidFill>
                  <a:schemeClr val="accent2"/>
                </a:solidFill>
                <a:latin typeface="Times New Roman" charset="0"/>
              </a:rPr>
              <a:t>BARRAGES ESPAGNOLS</a:t>
            </a:r>
          </a:p>
          <a:p>
            <a:pPr algn="ctr" eaLnBrk="0" hangingPunct="0"/>
            <a:r>
              <a:rPr lang="fr-FR" altLang="fr-FR" sz="2400" b="1">
                <a:solidFill>
                  <a:schemeClr val="accent2"/>
                </a:solidFill>
                <a:latin typeface="Times New Roman" charset="0"/>
              </a:rPr>
              <a:t>XIV-XIX</a:t>
            </a:r>
            <a:r>
              <a:rPr lang="fr-FR" altLang="fr-FR" sz="2400" b="1" baseline="30000">
                <a:solidFill>
                  <a:schemeClr val="accent2"/>
                </a:solidFill>
                <a:latin typeface="Times New Roman" charset="0"/>
              </a:rPr>
              <a:t>ème</a:t>
            </a:r>
            <a:r>
              <a:rPr lang="fr-FR" altLang="fr-FR" sz="2400" b="1">
                <a:solidFill>
                  <a:schemeClr val="accent2"/>
                </a:solidFill>
                <a:latin typeface="Times New Roman" charset="0"/>
              </a:rPr>
              <a:t> siècle</a:t>
            </a:r>
            <a:endParaRPr lang="fr-FR" altLang="fr-FR" sz="2400">
              <a:solidFill>
                <a:schemeClr val="accent2"/>
              </a:solidFill>
              <a:latin typeface="Times New Roman" charset="0"/>
            </a:endParaRPr>
          </a:p>
        </p:txBody>
      </p:sp>
    </p:spTree>
    <p:extLst>
      <p:ext uri="{BB962C8B-B14F-4D97-AF65-F5344CB8AC3E}">
        <p14:creationId xmlns:p14="http://schemas.microsoft.com/office/powerpoint/2010/main" val="858207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1366</Words>
  <Application>Microsoft Office PowerPoint</Application>
  <PresentationFormat>Affichage à l'écran (4:3)</PresentationFormat>
  <Paragraphs>153</Paragraphs>
  <Slides>23</Slides>
  <Notes>8</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   Evolution des barrages en maçonnerie au XIXème siècle,  en France, innovations et transmission du savoir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Evolution des barrages en maçonnerie au XIXème siècle, innovations et transmission du savoir  </dc:title>
  <dc:creator>Jean-Louis</dc:creator>
  <cp:lastModifiedBy>Jean-Louis</cp:lastModifiedBy>
  <cp:revision>52</cp:revision>
  <dcterms:created xsi:type="dcterms:W3CDTF">2013-11-04T10:41:22Z</dcterms:created>
  <dcterms:modified xsi:type="dcterms:W3CDTF">2014-01-23T18:16:59Z</dcterms:modified>
</cp:coreProperties>
</file>