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8" r:id="rId3"/>
    <p:sldId id="263" r:id="rId4"/>
    <p:sldId id="264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8000"/>
    <a:srgbClr val="3366FF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7" d="100"/>
          <a:sy n="67" d="100"/>
        </p:scale>
        <p:origin x="-20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794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8081CB11-F0B9-4999-AAD3-81F2D4ADE91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150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FF2CA24A-83F1-48D5-ABBE-92845FD44D6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logo_3SR_quadri"/>
          <p:cNvPicPr>
            <a:picLocks noChangeAspect="1" noChangeArrowheads="1"/>
          </p:cNvPicPr>
          <p:nvPr userDrawn="1"/>
        </p:nvPicPr>
        <p:blipFill>
          <a:blip r:embed="rId3" cstate="print"/>
          <a:srcRect l="29243" t="21587" r="19943" b="28015"/>
          <a:stretch>
            <a:fillRect/>
          </a:stretch>
        </p:blipFill>
        <p:spPr bwMode="auto">
          <a:xfrm>
            <a:off x="0" y="5805488"/>
            <a:ext cx="93345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838200" y="1371600"/>
            <a:ext cx="7772400" cy="9906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 mois année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D41**/TRA/2011-*****-A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E78E3-1E3C-4FC3-B7B7-CBA7170291B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59436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59436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 mois année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D41**/TRA/2011-*****-A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6BA78-AE4C-4007-ADB1-0753CA9C731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 mois année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D41**/TRA/2011-*****-A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E7B81-AB28-4DD4-8301-AE06C88018E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 mois année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D41**/TRA/2011-*****-A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E0CCE-C06A-4650-AFEB-CD7892C91C8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 mois année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D41**/TRA/2011-*****-A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7B4D3-EE3F-4450-9044-7091AE34E53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 mois année</a:t>
            </a: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D41**/TRA/2011-*****-A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97809-B863-4EFA-A133-0DDC09A78BC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 mois année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D41**/TRA/2011-*****-A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A0CB2-458F-4C37-854B-82BDD9AF5D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 mois année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D41**/TRA/2011-*****-A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EDF2A-A12C-4B2D-B562-4127B2952BB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 mois année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D41**/TRA/2011-*****-A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419DF-657C-4A61-B992-4AEC595EA80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jour mois année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D41**/TRA/2011-*****-A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8FD83-946B-41E0-860F-A690EB32EF3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6629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insérer le titre</a:t>
            </a:r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insérer du texte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/>
              <a:t>jour mois année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/>
              <a:t>D41**/TRA/2011-*****-A</a:t>
            </a: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2484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latin typeface="+mn-lt"/>
                <a:cs typeface="+mn-cs"/>
              </a:defRPr>
            </a:lvl1pPr>
          </a:lstStyle>
          <a:p>
            <a:pPr>
              <a:defRPr/>
            </a:pPr>
            <a:fld id="{066D63A2-730A-40BD-97BD-0286D3C5BD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838200" y="6256338"/>
            <a:ext cx="257968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800" b="1">
                <a:latin typeface="Arial" charset="0"/>
                <a:cs typeface="+mn-cs"/>
              </a:rPr>
              <a:t>Division Production Ingénierie Hydraulique - DTG</a:t>
            </a:r>
          </a:p>
        </p:txBody>
      </p:sp>
      <p:pic>
        <p:nvPicPr>
          <p:cNvPr id="1032" name="Picture 8" descr="logo_3SR_quadri"/>
          <p:cNvPicPr>
            <a:picLocks noChangeAspect="1" noChangeArrowheads="1"/>
          </p:cNvPicPr>
          <p:nvPr userDrawn="1"/>
        </p:nvPicPr>
        <p:blipFill>
          <a:blip r:embed="rId14" cstate="print"/>
          <a:srcRect l="29243" t="21587" r="19943" b="28015"/>
          <a:stretch>
            <a:fillRect/>
          </a:stretch>
        </p:blipFill>
        <p:spPr bwMode="auto">
          <a:xfrm>
            <a:off x="0" y="5661025"/>
            <a:ext cx="93345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Blip>
          <a:blip r:embed="rId16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66FF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366FF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366FF"/>
        </a:buClr>
        <a:buFont typeface="Wingdings" pitchFamily="2" charset="2"/>
        <a:buChar char="ü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3366FF"/>
        </a:buClr>
        <a:buFont typeface="Wingdings" pitchFamily="2" charset="2"/>
        <a:buChar char="ü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3366FF"/>
        </a:buClr>
        <a:buFont typeface="Wingdings" pitchFamily="2" charset="2"/>
        <a:buChar char="ü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3366FF"/>
        </a:buClr>
        <a:buFont typeface="Wingdings" pitchFamily="2" charset="2"/>
        <a:buChar char="ü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3366FF"/>
        </a:buClr>
        <a:buFont typeface="Wingdings" pitchFamily="2" charset="2"/>
        <a:buChar char="ü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30.wmf"/><Relationship Id="rId18" Type="http://schemas.openxmlformats.org/officeDocument/2006/relationships/image" Target="../media/image34.png"/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12" Type="http://schemas.openxmlformats.org/officeDocument/2006/relationships/image" Target="../media/image29.wmf"/><Relationship Id="rId17" Type="http://schemas.openxmlformats.org/officeDocument/2006/relationships/image" Target="../media/image33.wmf"/><Relationship Id="rId2" Type="http://schemas.openxmlformats.org/officeDocument/2006/relationships/image" Target="../media/image19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wmf"/><Relationship Id="rId11" Type="http://schemas.openxmlformats.org/officeDocument/2006/relationships/image" Target="../media/image28.wmf"/><Relationship Id="rId5" Type="http://schemas.openxmlformats.org/officeDocument/2006/relationships/image" Target="../media/image22.wmf"/><Relationship Id="rId15" Type="http://schemas.openxmlformats.org/officeDocument/2006/relationships/image" Target="../media/image32.wmf"/><Relationship Id="rId10" Type="http://schemas.openxmlformats.org/officeDocument/2006/relationships/image" Target="../media/image27.wmf"/><Relationship Id="rId19" Type="http://schemas.openxmlformats.org/officeDocument/2006/relationships/image" Target="../media/image35.wmf"/><Relationship Id="rId4" Type="http://schemas.openxmlformats.org/officeDocument/2006/relationships/image" Target="../media/image21.wmf"/><Relationship Id="rId9" Type="http://schemas.openxmlformats.org/officeDocument/2006/relationships/image" Target="../media/image26.wmf"/><Relationship Id="rId14" Type="http://schemas.openxmlformats.org/officeDocument/2006/relationships/image" Target="../media/image3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625" y="857250"/>
            <a:ext cx="8715375" cy="2057400"/>
          </a:xfrm>
        </p:spPr>
        <p:txBody>
          <a:bodyPr/>
          <a:lstStyle/>
          <a:p>
            <a:pPr eaLnBrk="1" hangingPunct="1"/>
            <a:r>
              <a:rPr lang="fr-FR" smtClean="0"/>
              <a:t>Améliorations du modèle HSTT</a:t>
            </a:r>
            <a:br>
              <a:rPr lang="fr-FR" smtClean="0"/>
            </a:br>
            <a:r>
              <a:rPr lang="fr-FR" sz="2400" smtClean="0"/>
              <a:t>Déformations d’origine thermique des barrages en béton  </a:t>
            </a:r>
          </a:p>
        </p:txBody>
      </p:sp>
      <p:sp>
        <p:nvSpPr>
          <p:cNvPr id="15362" name="ZoneTexte 2"/>
          <p:cNvSpPr txBox="1">
            <a:spLocks noChangeArrowheads="1"/>
          </p:cNvSpPr>
          <p:nvPr/>
        </p:nvSpPr>
        <p:spPr bwMode="auto">
          <a:xfrm>
            <a:off x="285750" y="2571750"/>
            <a:ext cx="55006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800"/>
              <a:t>Frédéric Dufour (INPG/3SR)</a:t>
            </a:r>
          </a:p>
          <a:p>
            <a:r>
              <a:rPr lang="fr-FR" sz="1800"/>
              <a:t>Alexandre Simon (EDF/DTG)</a:t>
            </a:r>
          </a:p>
          <a:p>
            <a:r>
              <a:rPr lang="fr-FR" sz="1800"/>
              <a:t>Maxime Tatin (EDF-DTG – INPG/3SR)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270750" cy="914400"/>
          </a:xfrm>
        </p:spPr>
        <p:txBody>
          <a:bodyPr/>
          <a:lstStyle/>
          <a:p>
            <a:r>
              <a:rPr lang="fr-FR" sz="2800" smtClean="0"/>
              <a:t>Prise en compte de la forme des champs</a:t>
            </a:r>
          </a:p>
        </p:txBody>
      </p:sp>
      <p:sp>
        <p:nvSpPr>
          <p:cNvPr id="27658" name="Text Box 5"/>
          <p:cNvSpPr txBox="1">
            <a:spLocks noChangeArrowheads="1"/>
          </p:cNvSpPr>
          <p:nvPr/>
        </p:nvSpPr>
        <p:spPr bwMode="auto">
          <a:xfrm>
            <a:off x="179388" y="1557338"/>
            <a:ext cx="52657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fr-FR" sz="2000">
                <a:solidFill>
                  <a:srgbClr val="FF0000"/>
                </a:solidFill>
              </a:rPr>
              <a:t>Hypothèses</a:t>
            </a:r>
            <a:r>
              <a:rPr lang="fr-FR" sz="2000"/>
              <a:t> :</a:t>
            </a:r>
          </a:p>
          <a:p>
            <a:pPr marL="457200" indent="-457200">
              <a:buFontTx/>
              <a:buAutoNum type="arabicPeriod"/>
            </a:pPr>
            <a:r>
              <a:rPr lang="fr-FR" sz="2000"/>
              <a:t>Champ de contrainte linéaire dans l’épaisseur</a:t>
            </a:r>
            <a:endParaRPr lang="fr-FR" sz="2000">
              <a:sym typeface="Symbol" pitchFamily="18" charset="2"/>
            </a:endParaRPr>
          </a:p>
        </p:txBody>
      </p:sp>
      <p:graphicFrame>
        <p:nvGraphicFramePr>
          <p:cNvPr id="27652" name="Object 4"/>
          <p:cNvGraphicFramePr>
            <a:graphicFrameLocks noChangeAspect="1"/>
          </p:cNvGraphicFramePr>
          <p:nvPr/>
        </p:nvGraphicFramePr>
        <p:xfrm>
          <a:off x="5508625" y="1773238"/>
          <a:ext cx="2843213" cy="644525"/>
        </p:xfrm>
        <a:graphic>
          <a:graphicData uri="http://schemas.openxmlformats.org/presentationml/2006/ole">
            <p:oleObj spid="_x0000_s39938" name="Equation" r:id="rId3" imgW="1904760" imgH="431640" progId="Equation.3">
              <p:embed/>
            </p:oleObj>
          </a:graphicData>
        </a:graphic>
      </p:graphicFrame>
      <p:graphicFrame>
        <p:nvGraphicFramePr>
          <p:cNvPr id="27653" name="Object 5"/>
          <p:cNvGraphicFramePr>
            <a:graphicFrameLocks noChangeAspect="1"/>
          </p:cNvGraphicFramePr>
          <p:nvPr/>
        </p:nvGraphicFramePr>
        <p:xfrm>
          <a:off x="2484438" y="3357563"/>
          <a:ext cx="4622800" cy="622300"/>
        </p:xfrm>
        <a:graphic>
          <a:graphicData uri="http://schemas.openxmlformats.org/presentationml/2006/ole">
            <p:oleObj spid="_x0000_s39939" name="Equation" r:id="rId4" imgW="3390840" imgH="457200" progId="Equation.3">
              <p:embed/>
            </p:oleObj>
          </a:graphicData>
        </a:graphic>
      </p:graphicFrame>
      <p:graphicFrame>
        <p:nvGraphicFramePr>
          <p:cNvPr id="27654" name="Object 6"/>
          <p:cNvGraphicFramePr>
            <a:graphicFrameLocks noChangeAspect="1"/>
          </p:cNvGraphicFramePr>
          <p:nvPr/>
        </p:nvGraphicFramePr>
        <p:xfrm>
          <a:off x="2627313" y="2492375"/>
          <a:ext cx="4275137" cy="673100"/>
        </p:xfrm>
        <a:graphic>
          <a:graphicData uri="http://schemas.openxmlformats.org/presentationml/2006/ole">
            <p:oleObj spid="_x0000_s39940" name="Equation" r:id="rId5" imgW="2908080" imgH="457200" progId="Equation.3">
              <p:embed/>
            </p:oleObj>
          </a:graphicData>
        </a:graphic>
      </p:graphicFrame>
      <p:graphicFrame>
        <p:nvGraphicFramePr>
          <p:cNvPr id="27655" name="Object 7"/>
          <p:cNvGraphicFramePr>
            <a:graphicFrameLocks noChangeAspect="1"/>
          </p:cNvGraphicFramePr>
          <p:nvPr/>
        </p:nvGraphicFramePr>
        <p:xfrm>
          <a:off x="2843213" y="908050"/>
          <a:ext cx="3533775" cy="752475"/>
        </p:xfrm>
        <a:graphic>
          <a:graphicData uri="http://schemas.openxmlformats.org/presentationml/2006/ole">
            <p:oleObj spid="_x0000_s39941" name="Equation" r:id="rId6" imgW="1726920" imgH="368280" progId="Equation.3">
              <p:embed/>
            </p:oleObj>
          </a:graphicData>
        </a:graphic>
      </p:graphicFrame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58775" y="4005263"/>
            <a:ext cx="8785225" cy="2125662"/>
            <a:chOff x="226" y="2523"/>
            <a:chExt cx="5534" cy="1339"/>
          </a:xfrm>
        </p:grpSpPr>
        <p:graphicFrame>
          <p:nvGraphicFramePr>
            <p:cNvPr id="27656" name="Object 8"/>
            <p:cNvGraphicFramePr>
              <a:graphicFrameLocks noChangeAspect="1"/>
            </p:cNvGraphicFramePr>
            <p:nvPr/>
          </p:nvGraphicFramePr>
          <p:xfrm>
            <a:off x="1134" y="2840"/>
            <a:ext cx="3119" cy="719"/>
          </p:xfrm>
          <a:graphic>
            <a:graphicData uri="http://schemas.openxmlformats.org/presentationml/2006/ole">
              <p:oleObj spid="_x0000_s39942" name="Equation" r:id="rId7" imgW="3632040" imgH="838080" progId="Equation.3">
                <p:embed/>
              </p:oleObj>
            </a:graphicData>
          </a:graphic>
        </p:graphicFrame>
        <p:sp>
          <p:nvSpPr>
            <p:cNvPr id="27660" name="Text Box 12"/>
            <p:cNvSpPr txBox="1">
              <a:spLocks noChangeArrowheads="1"/>
            </p:cNvSpPr>
            <p:nvPr/>
          </p:nvSpPr>
          <p:spPr bwMode="auto">
            <a:xfrm>
              <a:off x="660" y="3612"/>
              <a:ext cx="510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/>
                <a:t>où M et D sont deux fonctions de sensibilité entre température et déplacement</a:t>
              </a:r>
            </a:p>
          </p:txBody>
        </p:sp>
        <p:sp>
          <p:nvSpPr>
            <p:cNvPr id="27661" name="Text Box 5"/>
            <p:cNvSpPr txBox="1">
              <a:spLocks noChangeArrowheads="1"/>
            </p:cNvSpPr>
            <p:nvPr/>
          </p:nvSpPr>
          <p:spPr bwMode="auto">
            <a:xfrm>
              <a:off x="226" y="2523"/>
              <a:ext cx="419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457200" indent="-457200">
                <a:buFontTx/>
                <a:buAutoNum type="arabicPeriod" startAt="2"/>
              </a:pPr>
              <a:r>
                <a:rPr lang="fr-FR" sz="2000"/>
                <a:t>T</a:t>
              </a:r>
              <a:r>
                <a:rPr lang="fr-FR" sz="2000" baseline="-25000"/>
                <a:t>M</a:t>
              </a:r>
              <a:r>
                <a:rPr lang="fr-FR" sz="2000"/>
                <a:t> et T</a:t>
              </a:r>
              <a:r>
                <a:rPr lang="fr-FR" sz="2000" baseline="-25000"/>
                <a:t>G</a:t>
              </a:r>
              <a:r>
                <a:rPr lang="fr-FR" sz="2000"/>
                <a:t> constants sur élévation, i.e. ne dépendent pas de </a:t>
              </a:r>
              <a:r>
                <a:rPr lang="fr-FR" sz="2000">
                  <a:sym typeface="Symbol" pitchFamily="18" charset="2"/>
                </a:rPr>
                <a:t>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415213" cy="914400"/>
          </a:xfrm>
        </p:spPr>
        <p:txBody>
          <a:bodyPr/>
          <a:lstStyle/>
          <a:p>
            <a:r>
              <a:rPr lang="fr-FR" sz="2800" smtClean="0"/>
              <a:t>Prise en compte de la forme des champs</a:t>
            </a:r>
          </a:p>
        </p:txBody>
      </p:sp>
      <p:sp>
        <p:nvSpPr>
          <p:cNvPr id="28678" name="Text Box 4"/>
          <p:cNvSpPr txBox="1">
            <a:spLocks noChangeArrowheads="1"/>
          </p:cNvSpPr>
          <p:nvPr/>
        </p:nvSpPr>
        <p:spPr bwMode="auto">
          <a:xfrm>
            <a:off x="179388" y="1557338"/>
            <a:ext cx="44624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fr-FR" sz="2000">
                <a:solidFill>
                  <a:srgbClr val="FF0000"/>
                </a:solidFill>
              </a:rPr>
              <a:t>Hypothèses</a:t>
            </a:r>
            <a:r>
              <a:rPr lang="fr-FR" sz="2000"/>
              <a:t> :</a:t>
            </a:r>
          </a:p>
          <a:p>
            <a:pPr marL="457200" indent="-457200">
              <a:buFontTx/>
              <a:buAutoNum type="arabicPeriod" startAt="3"/>
            </a:pPr>
            <a:r>
              <a:rPr lang="fr-FR" sz="2000"/>
              <a:t>Uniformité sur la hauteur (milieu 1D)</a:t>
            </a:r>
            <a:endParaRPr lang="fr-FR" sz="2000">
              <a:sym typeface="Symbol" pitchFamily="18" charset="2"/>
            </a:endParaRPr>
          </a:p>
        </p:txBody>
      </p:sp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2843213" y="2349500"/>
          <a:ext cx="3600450" cy="1557338"/>
        </p:xfrm>
        <a:graphic>
          <a:graphicData uri="http://schemas.openxmlformats.org/presentationml/2006/ole">
            <p:oleObj spid="_x0000_s40962" name="Equation" r:id="rId3" imgW="2082600" imgH="901440" progId="Equation.3">
              <p:embed/>
            </p:oleObj>
          </a:graphicData>
        </a:graphic>
      </p:graphicFrame>
      <p:sp>
        <p:nvSpPr>
          <p:cNvPr id="28679" name="Text Box 6"/>
          <p:cNvSpPr txBox="1">
            <a:spLocks noChangeArrowheads="1"/>
          </p:cNvSpPr>
          <p:nvPr/>
        </p:nvSpPr>
        <p:spPr bwMode="auto">
          <a:xfrm>
            <a:off x="684213" y="4005263"/>
            <a:ext cx="8043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/>
              <a:t>où a et b sont deux paramètres scalaires calés statistiquement (HSTT-GRAD)</a:t>
            </a: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2555875" y="5013325"/>
            <a:ext cx="4102100" cy="47625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Relation entre T</a:t>
            </a:r>
            <a:r>
              <a:rPr lang="fr-FR" baseline="-25000"/>
              <a:t>M</a:t>
            </a:r>
            <a:r>
              <a:rPr lang="fr-FR"/>
              <a:t>/T</a:t>
            </a:r>
            <a:r>
              <a:rPr lang="fr-FR" baseline="-25000"/>
              <a:t>G</a:t>
            </a:r>
            <a:r>
              <a:rPr lang="fr-FR"/>
              <a:t> et T</a:t>
            </a:r>
            <a:r>
              <a:rPr lang="fr-FR" baseline="-25000"/>
              <a:t>air</a:t>
            </a:r>
            <a:r>
              <a:rPr lang="fr-FR"/>
              <a:t>/T</a:t>
            </a:r>
            <a:r>
              <a:rPr lang="fr-FR" baseline="-25000"/>
              <a:t>eau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6"/>
          <p:cNvPicPr>
            <a:picLocks noChangeAspect="1" noChangeArrowheads="1"/>
          </p:cNvPicPr>
          <p:nvPr/>
        </p:nvPicPr>
        <p:blipFill>
          <a:blip r:embed="rId2" cstate="print"/>
          <a:srcRect t="4759" r="41727" b="84755"/>
          <a:stretch>
            <a:fillRect/>
          </a:stretch>
        </p:blipFill>
        <p:spPr bwMode="auto">
          <a:xfrm>
            <a:off x="4643438" y="1009650"/>
            <a:ext cx="4500562" cy="1266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smtClean="0"/>
              <a:t>Calcul de T</a:t>
            </a:r>
            <a:r>
              <a:rPr lang="fr-FR" baseline="-25000" smtClean="0"/>
              <a:t>M</a:t>
            </a:r>
            <a:r>
              <a:rPr lang="fr-FR" smtClean="0"/>
              <a:t> et T</a:t>
            </a:r>
            <a:r>
              <a:rPr lang="fr-FR" baseline="-25000" smtClean="0"/>
              <a:t>G</a:t>
            </a:r>
          </a:p>
        </p:txBody>
      </p:sp>
      <p:sp>
        <p:nvSpPr>
          <p:cNvPr id="29708" name="Rectangle 3"/>
          <p:cNvSpPr>
            <a:spLocks noChangeArrowheads="1"/>
          </p:cNvSpPr>
          <p:nvPr/>
        </p:nvSpPr>
        <p:spPr bwMode="auto">
          <a:xfrm>
            <a:off x="0" y="1412875"/>
            <a:ext cx="4752975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fr-FR" sz="1800">
                <a:latin typeface="Arial" charset="0"/>
              </a:rPr>
              <a:t>Le signal temporel de la température est considéré comme une suite d’impulsion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endParaRPr lang="fr-FR" sz="1800">
              <a:latin typeface="Arial" charset="0"/>
            </a:endParaRPr>
          </a:p>
          <a:p>
            <a:pPr marL="342900" indent="-342900">
              <a:spcBef>
                <a:spcPct val="20000"/>
              </a:spcBef>
            </a:pPr>
            <a:endParaRPr lang="fr-FR" sz="1800">
              <a:latin typeface="Arial" charset="0"/>
            </a:endParaRPr>
          </a:p>
          <a:p>
            <a:pPr marL="342900" indent="-342900">
              <a:spcBef>
                <a:spcPct val="20000"/>
              </a:spcBef>
            </a:pPr>
            <a:endParaRPr lang="fr-FR" sz="18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fr-FR" altLang="fr-FR" sz="1800">
                <a:solidFill>
                  <a:srgbClr val="000000"/>
                </a:solidFill>
                <a:latin typeface="Arial" charset="0"/>
              </a:rPr>
              <a:t>Réponse obtenue par convolution du signal avec la réponse impulsionnelle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endParaRPr lang="fr-FR" altLang="fr-FR" sz="180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endParaRPr lang="fr-FR" altLang="fr-FR" sz="180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fr-FR" altLang="fr-FR" sz="1800">
                <a:solidFill>
                  <a:srgbClr val="000000"/>
                </a:solidFill>
                <a:latin typeface="Arial" charset="0"/>
              </a:rPr>
              <a:t>La réponse à un pulse est la dérivée de la réponse à un échelon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endParaRPr lang="fr-FR" sz="18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endParaRPr lang="fr-FR" sz="18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endParaRPr lang="fr-FR" sz="1800">
              <a:latin typeface="Arial" charset="0"/>
            </a:endParaRPr>
          </a:p>
        </p:txBody>
      </p:sp>
      <p:pic>
        <p:nvPicPr>
          <p:cNvPr id="297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2636838"/>
            <a:ext cx="4176712" cy="1323975"/>
          </a:xfrm>
          <a:prstGeom prst="rect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</p:spPr>
      </p:pic>
      <p:pic>
        <p:nvPicPr>
          <p:cNvPr id="29710" name="Picture 7"/>
          <p:cNvPicPr>
            <a:picLocks noChangeAspect="1" noChangeArrowheads="1"/>
          </p:cNvPicPr>
          <p:nvPr/>
        </p:nvPicPr>
        <p:blipFill>
          <a:blip r:embed="rId2" cstate="print"/>
          <a:srcRect t="32378" r="41727" b="54283"/>
          <a:stretch>
            <a:fillRect/>
          </a:stretch>
        </p:blipFill>
        <p:spPr bwMode="auto">
          <a:xfrm>
            <a:off x="827088" y="4941888"/>
            <a:ext cx="3671887" cy="129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9711" name="Picture 8"/>
          <p:cNvPicPr>
            <a:picLocks noChangeAspect="1" noChangeArrowheads="1"/>
          </p:cNvPicPr>
          <p:nvPr/>
        </p:nvPicPr>
        <p:blipFill>
          <a:blip r:embed="rId2" cstate="print"/>
          <a:srcRect t="17615" r="41727" b="70477"/>
          <a:stretch>
            <a:fillRect/>
          </a:stretch>
        </p:blipFill>
        <p:spPr bwMode="auto">
          <a:xfrm>
            <a:off x="5076825" y="5013325"/>
            <a:ext cx="3511550" cy="1116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smtClean="0"/>
              <a:t>Calcul de T</a:t>
            </a:r>
            <a:r>
              <a:rPr lang="fr-FR" baseline="-25000" smtClean="0"/>
              <a:t>M</a:t>
            </a:r>
            <a:r>
              <a:rPr lang="fr-FR" smtClean="0"/>
              <a:t> et T</a:t>
            </a:r>
            <a:r>
              <a:rPr lang="fr-FR" baseline="-25000" smtClean="0"/>
              <a:t>G</a:t>
            </a:r>
          </a:p>
        </p:txBody>
      </p:sp>
      <p:pic>
        <p:nvPicPr>
          <p:cNvPr id="30722" name="Picture 8"/>
          <p:cNvPicPr>
            <a:picLocks noChangeAspect="1" noChangeArrowheads="1"/>
          </p:cNvPicPr>
          <p:nvPr/>
        </p:nvPicPr>
        <p:blipFill>
          <a:blip r:embed="rId2" cstate="print"/>
          <a:srcRect t="17615" r="41727" b="70477"/>
          <a:stretch>
            <a:fillRect/>
          </a:stretch>
        </p:blipFill>
        <p:spPr bwMode="auto">
          <a:xfrm>
            <a:off x="179388" y="1989138"/>
            <a:ext cx="3511550" cy="1116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5853" name="Rectangle 3"/>
          <p:cNvSpPr>
            <a:spLocks noChangeArrowheads="1"/>
          </p:cNvSpPr>
          <p:nvPr/>
        </p:nvSpPr>
        <p:spPr bwMode="auto">
          <a:xfrm>
            <a:off x="-36513" y="1268413"/>
            <a:ext cx="4176713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fr-FR" sz="1800">
                <a:latin typeface="Arial" charset="0"/>
              </a:rPr>
              <a:t>Problème avec un échelon</a:t>
            </a:r>
          </a:p>
          <a:p>
            <a:pPr marL="342900" indent="-342900">
              <a:spcBef>
                <a:spcPct val="20000"/>
              </a:spcBef>
            </a:pPr>
            <a:endParaRPr lang="fr-FR" altLang="fr-FR" sz="180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</a:pPr>
            <a:endParaRPr lang="fr-FR" altLang="fr-FR" sz="180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</a:pPr>
            <a:endParaRPr lang="fr-FR" altLang="fr-FR" sz="180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</a:pPr>
            <a:endParaRPr lang="fr-FR" altLang="fr-FR" sz="180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</a:pPr>
            <a:endParaRPr lang="fr-FR" altLang="fr-FR" sz="180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endParaRPr lang="fr-FR" altLang="fr-FR" sz="180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r>
              <a:rPr lang="fr-FR" altLang="fr-FR" sz="1800">
                <a:solidFill>
                  <a:srgbClr val="000000"/>
                </a:solidFill>
                <a:latin typeface="Arial" charset="0"/>
              </a:rPr>
              <a:t>Problème avec un pulse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endParaRPr lang="fr-FR" sz="18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endParaRPr lang="fr-FR" sz="18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Blip>
                <a:blip r:embed="rId3"/>
              </a:buBlip>
            </a:pPr>
            <a:endParaRPr lang="fr-FR" sz="1800">
              <a:latin typeface="Arial" charset="0"/>
            </a:endParaRP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1484313"/>
            <a:ext cx="4464050" cy="1768475"/>
          </a:xfrm>
          <a:prstGeom prst="rect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</p:pic>
      <p:pic>
        <p:nvPicPr>
          <p:cNvPr id="358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4300" y="3644900"/>
            <a:ext cx="5040313" cy="2432050"/>
          </a:xfrm>
          <a:prstGeom prst="rect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</p:spPr>
      </p:pic>
      <p:pic>
        <p:nvPicPr>
          <p:cNvPr id="35856" name="Picture 7"/>
          <p:cNvPicPr>
            <a:picLocks noChangeAspect="1" noChangeArrowheads="1"/>
          </p:cNvPicPr>
          <p:nvPr/>
        </p:nvPicPr>
        <p:blipFill>
          <a:blip r:embed="rId2" cstate="print"/>
          <a:srcRect t="32378" r="41727" b="54283"/>
          <a:stretch>
            <a:fillRect/>
          </a:stretch>
        </p:blipFill>
        <p:spPr bwMode="auto">
          <a:xfrm>
            <a:off x="179388" y="4076700"/>
            <a:ext cx="3671887" cy="129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smtClean="0"/>
              <a:t>Calcul de T</a:t>
            </a:r>
            <a:r>
              <a:rPr lang="fr-FR" baseline="-25000" smtClean="0"/>
              <a:t>M</a:t>
            </a:r>
            <a:r>
              <a:rPr lang="fr-FR" smtClean="0"/>
              <a:t> et T</a:t>
            </a:r>
            <a:r>
              <a:rPr lang="fr-FR" baseline="-25000" smtClean="0"/>
              <a:t>G</a:t>
            </a:r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-36513" y="1268413"/>
            <a:ext cx="7200901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fr-FR" sz="1800">
                <a:latin typeface="Arial" charset="0"/>
              </a:rPr>
              <a:t>Moyenne et gradient de la réponse impulsionnelle</a:t>
            </a:r>
          </a:p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endParaRPr lang="fr-FR" sz="18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endParaRPr lang="fr-FR" sz="18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endParaRPr lang="fr-FR" sz="18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endParaRPr lang="fr-FR" sz="18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endParaRPr lang="fr-FR" sz="18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endParaRPr lang="fr-FR" sz="18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endParaRPr lang="fr-FR" sz="180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Blip>
                <a:blip r:embed="rId2"/>
              </a:buBlip>
            </a:pPr>
            <a:r>
              <a:rPr lang="fr-FR" sz="1800">
                <a:latin typeface="Arial" charset="0"/>
              </a:rPr>
              <a:t>Moyenne et gradient de la réponse à un signal quelconque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700213"/>
            <a:ext cx="6121400" cy="1631950"/>
          </a:xfrm>
          <a:prstGeom prst="rect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</p:spPr>
      </p:pic>
      <p:pic>
        <p:nvPicPr>
          <p:cNvPr id="368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4365625"/>
            <a:ext cx="4897437" cy="1552575"/>
          </a:xfrm>
          <a:prstGeom prst="rect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smtClean="0"/>
              <a:t>Résultats : Modèle GRAD</a:t>
            </a:r>
          </a:p>
        </p:txBody>
      </p:sp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628775"/>
            <a:ext cx="5472113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smtClean="0"/>
              <a:t>Mesures in-situ sur Puylaurent</a:t>
            </a:r>
          </a:p>
        </p:txBody>
      </p:sp>
      <p:pic>
        <p:nvPicPr>
          <p:cNvPr id="33794" name="Picture 2" descr="E:\0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836613"/>
            <a:ext cx="2667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E:\0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874713"/>
            <a:ext cx="2667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E:\0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50" y="2765425"/>
            <a:ext cx="2667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E:\0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2765425"/>
            <a:ext cx="2667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E:\06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0075" y="4551363"/>
            <a:ext cx="27273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 descr="E:\05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4663" y="4581525"/>
            <a:ext cx="2655887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 descr="E:\P102019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1268413"/>
            <a:ext cx="3249613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smtClean="0">
                <a:solidFill>
                  <a:srgbClr val="FF0000"/>
                </a:solidFill>
              </a:rPr>
              <a:t>Conclusions</a:t>
            </a:r>
            <a:r>
              <a:rPr lang="fr-FR" smtClean="0"/>
              <a:t> et </a:t>
            </a:r>
            <a:r>
              <a:rPr lang="fr-FR" smtClean="0">
                <a:solidFill>
                  <a:srgbClr val="008000"/>
                </a:solidFill>
              </a:rPr>
              <a:t>perspectives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3238" y="795338"/>
            <a:ext cx="8893175" cy="53705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300" smtClean="0">
                <a:solidFill>
                  <a:srgbClr val="FF0000"/>
                </a:solidFill>
              </a:rPr>
              <a:t>Classification des phénomènes environnementaux</a:t>
            </a:r>
          </a:p>
          <a:p>
            <a:pPr>
              <a:lnSpc>
                <a:spcPct val="90000"/>
              </a:lnSpc>
            </a:pPr>
            <a:r>
              <a:rPr lang="fr-FR" sz="2300" smtClean="0">
                <a:solidFill>
                  <a:srgbClr val="FF0000"/>
                </a:solidFill>
              </a:rPr>
              <a:t>Prise en compte de la température moyenne de l’eau sur les déplacements de barrage</a:t>
            </a:r>
          </a:p>
          <a:p>
            <a:pPr>
              <a:lnSpc>
                <a:spcPct val="90000"/>
              </a:lnSpc>
            </a:pPr>
            <a:r>
              <a:rPr lang="fr-FR" sz="2300" smtClean="0">
                <a:solidFill>
                  <a:srgbClr val="FF0000"/>
                </a:solidFill>
              </a:rPr>
              <a:t>Mesures in-situ de profils de température de l’eau</a:t>
            </a:r>
            <a:endParaRPr lang="fr-FR" sz="2300" smtClean="0"/>
          </a:p>
          <a:p>
            <a:pPr>
              <a:lnSpc>
                <a:spcPct val="90000"/>
              </a:lnSpc>
            </a:pPr>
            <a:r>
              <a:rPr lang="fr-FR" sz="2300" smtClean="0">
                <a:solidFill>
                  <a:srgbClr val="008000"/>
                </a:solidFill>
              </a:rPr>
              <a:t>Prise en compte du profil de température de l’eau sur les déplacements de barrage </a:t>
            </a:r>
            <a:r>
              <a:rPr lang="fr-FR" sz="2300" smtClean="0">
                <a:solidFill>
                  <a:srgbClr val="008000"/>
                </a:solidFill>
                <a:sym typeface="Symbol" pitchFamily="18" charset="2"/>
              </a:rPr>
              <a:t> discrétisation du barrage</a:t>
            </a:r>
          </a:p>
          <a:p>
            <a:pPr>
              <a:lnSpc>
                <a:spcPct val="90000"/>
              </a:lnSpc>
            </a:pPr>
            <a:endParaRPr lang="fr-FR" sz="2300" smtClean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endParaRPr lang="fr-FR" sz="2300" smtClean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endParaRPr lang="fr-FR" sz="2300" smtClean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endParaRPr lang="fr-FR" sz="2300" smtClean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endParaRPr lang="fr-FR" sz="2300" smtClean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endParaRPr lang="fr-FR" sz="2300" smtClean="0">
              <a:solidFill>
                <a:srgbClr val="008000"/>
              </a:solidFill>
            </a:endParaRPr>
          </a:p>
          <a:p>
            <a:pPr>
              <a:lnSpc>
                <a:spcPct val="90000"/>
              </a:lnSpc>
            </a:pPr>
            <a:r>
              <a:rPr lang="fr-FR" sz="2300" smtClean="0">
                <a:solidFill>
                  <a:srgbClr val="008000"/>
                </a:solidFill>
              </a:rPr>
              <a:t>Prise en compte du rayonnement, meilleure estimation de la température de l’air</a:t>
            </a: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3068638"/>
            <a:ext cx="4675187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algn="ctr"/>
            <a:r>
              <a:rPr lang="fr-FR" smtClean="0"/>
              <a:t>Merci pour votre attention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8 janvier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H-44200965-2013-00493-A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86F55-468E-447B-AA77-85D07863FCD5}" type="slidenum">
              <a:rPr lang="fr-FR"/>
              <a:pPr>
                <a:defRPr/>
              </a:pPr>
              <a:t>2</a:t>
            </a:fld>
            <a:endParaRPr lang="fr-FR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6958013" cy="914400"/>
          </a:xfrm>
        </p:spPr>
        <p:txBody>
          <a:bodyPr/>
          <a:lstStyle/>
          <a:p>
            <a:pPr eaLnBrk="1" hangingPunct="1"/>
            <a:r>
              <a:rPr lang="fr-FR" smtClean="0"/>
              <a:t>La surveillance des ouvrages EDF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928688"/>
            <a:ext cx="7929563" cy="4857750"/>
          </a:xfrm>
        </p:spPr>
        <p:txBody>
          <a:bodyPr/>
          <a:lstStyle/>
          <a:p>
            <a:pPr eaLnBrk="1" hangingPunct="1"/>
            <a:r>
              <a:rPr lang="fr-FR" sz="2000" smtClean="0"/>
              <a:t> </a:t>
            </a:r>
            <a:r>
              <a:rPr lang="fr-FR" sz="1800" smtClean="0"/>
              <a:t>L’ensemble des ouvrages GC présentant un enjeu de sûreté et/ou économique sont surveillés : barrages, digues, galeries, conduites forcées, bâtiments réacteurs, aéroréfrigérants, tuyauteries enterrées, stations de pompage, …</a:t>
            </a:r>
          </a:p>
          <a:p>
            <a:pPr eaLnBrk="1" hangingPunct="1"/>
            <a:r>
              <a:rPr lang="fr-FR" sz="1800" smtClean="0"/>
              <a:t>Pour le Parc Hydraulique : 239 barrages de classe A et B (75% des eaux de surface), dont 150 de plus de 20m de hauteur. Avec de forts enjeux de sûreté à maîtriser :</a:t>
            </a:r>
          </a:p>
          <a:p>
            <a:pPr lvl="1" eaLnBrk="1" hangingPunct="1"/>
            <a:r>
              <a:rPr lang="fr-FR" sz="1400" smtClean="0"/>
              <a:t>Risque de rupture des barrages,</a:t>
            </a:r>
          </a:p>
          <a:p>
            <a:pPr lvl="1" eaLnBrk="1" hangingPunct="1"/>
            <a:r>
              <a:rPr lang="fr-FR" sz="1400" smtClean="0"/>
              <a:t>Risques liés à l’exploitation des aménagements en période de crue,</a:t>
            </a:r>
          </a:p>
          <a:p>
            <a:pPr lvl="1" eaLnBrk="1" hangingPunct="1"/>
            <a:r>
              <a:rPr lang="fr-FR" sz="1400" smtClean="0"/>
              <a:t>Risques liés aux variations de débit et de cote des cours d’eau pendant l’exploitation.</a:t>
            </a:r>
          </a:p>
          <a:p>
            <a:pPr eaLnBrk="1" hangingPunct="1"/>
            <a:r>
              <a:rPr lang="fr-FR" sz="1800" smtClean="0"/>
              <a:t> EDF pratique une surveillance et une maintenance régulière de ses barrages, notamment par une auscultation continue.</a:t>
            </a:r>
          </a:p>
          <a:p>
            <a:pPr lvl="1" eaLnBrk="1" hangingPunct="1"/>
            <a:r>
              <a:rPr lang="fr-FR" sz="1400" smtClean="0"/>
              <a:t>Relevé et analyse en temps réel sur chaque site de multiples données (tassement, pression, fuites, inspection visuelle du béton, parties mécaniques, …) permettent d’établir un diagnostic sur l’état des barrages</a:t>
            </a:r>
          </a:p>
          <a:p>
            <a:pPr lvl="1" eaLnBrk="1" hangingPunct="1"/>
            <a:r>
              <a:rPr lang="fr-FR" sz="1400" smtClean="0"/>
              <a:t>Analyse possible à distance (Grenoble ou Toulouse)  des barrages les plus importants ou les plus difficiles d’accès.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8 janvier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H-44200965-2013-00493-A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9C2AD8-94ED-4D58-A307-B5B3ED984B55}" type="slidenum">
              <a:rPr lang="fr-FR"/>
              <a:pPr>
                <a:defRPr/>
              </a:pPr>
              <a:t>3</a:t>
            </a:fld>
            <a:endParaRPr lang="fr-FR"/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42875"/>
            <a:ext cx="7858125" cy="771525"/>
          </a:xfrm>
        </p:spPr>
        <p:txBody>
          <a:bodyPr/>
          <a:lstStyle/>
          <a:p>
            <a:pPr eaLnBrk="1" hangingPunct="1"/>
            <a:r>
              <a:rPr lang="fr-FR" sz="2800" smtClean="0"/>
              <a:t>Exemple de mesures de déplacements &amp; ordres de grandeurs associés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3929063"/>
            <a:ext cx="5929313" cy="2071687"/>
          </a:xfrm>
        </p:spPr>
        <p:txBody>
          <a:bodyPr/>
          <a:lstStyle/>
          <a:p>
            <a:pPr eaLnBrk="1" hangingPunct="1"/>
            <a:r>
              <a:rPr lang="fr-FR" sz="1600" smtClean="0"/>
              <a:t>Exemple de mesure de déplacement sur le barrage de Vouglans (voûte de 130 m de hauteur)</a:t>
            </a:r>
          </a:p>
          <a:p>
            <a:pPr eaLnBrk="1" hangingPunct="1"/>
            <a:r>
              <a:rPr lang="fr-FR" sz="1600" smtClean="0"/>
              <a:t>Mesure de déplacement par pendule</a:t>
            </a:r>
          </a:p>
          <a:p>
            <a:pPr eaLnBrk="1" hangingPunct="1"/>
            <a:r>
              <a:rPr lang="fr-FR" sz="1600" smtClean="0"/>
              <a:t>Amplitude totale de déplacement : 45 mm</a:t>
            </a:r>
          </a:p>
          <a:p>
            <a:pPr eaLnBrk="1" hangingPunct="1"/>
            <a:r>
              <a:rPr lang="fr-FR" sz="1600" smtClean="0"/>
              <a:t>2/3 effets saisonniers (thermiques) 1/3 effet hydrostatique </a:t>
            </a:r>
          </a:p>
          <a:p>
            <a:pPr eaLnBrk="1" hangingPunct="1"/>
            <a:r>
              <a:rPr lang="fr-FR" sz="1600" smtClean="0"/>
              <a:t>Mouvements irréversibles (</a:t>
            </a:r>
            <a:r>
              <a:rPr lang="fr-FR" sz="1600" u="sng" smtClean="0"/>
              <a:t>après analyse par modèle</a:t>
            </a:r>
            <a:r>
              <a:rPr lang="fr-FR" sz="1600" smtClean="0"/>
              <a:t>) : qq dixièmes de mm par an.</a:t>
            </a:r>
          </a:p>
          <a:p>
            <a:pPr eaLnBrk="1" hangingPunct="1"/>
            <a:endParaRPr lang="fr-FR" sz="1600" smtClean="0"/>
          </a:p>
        </p:txBody>
      </p:sp>
      <p:pic>
        <p:nvPicPr>
          <p:cNvPr id="17414" name="Image 6"/>
          <p:cNvPicPr>
            <a:picLocks noChangeAspect="1" noChangeArrowheads="1"/>
          </p:cNvPicPr>
          <p:nvPr/>
        </p:nvPicPr>
        <p:blipFill>
          <a:blip r:embed="rId2" cstate="print"/>
          <a:srcRect t="22575" r="1874" b="16402"/>
          <a:stretch>
            <a:fillRect/>
          </a:stretch>
        </p:blipFill>
        <p:spPr bwMode="auto">
          <a:xfrm>
            <a:off x="0" y="1143000"/>
            <a:ext cx="5857875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Image 7"/>
          <p:cNvPicPr>
            <a:picLocks noChangeAspect="1" noChangeArrowheads="1"/>
          </p:cNvPicPr>
          <p:nvPr/>
        </p:nvPicPr>
        <p:blipFill>
          <a:blip r:embed="rId3" cstate="print"/>
          <a:srcRect l="12900" t="31041" r="34950" b="24338"/>
          <a:stretch>
            <a:fillRect/>
          </a:stretch>
        </p:blipFill>
        <p:spPr bwMode="auto">
          <a:xfrm>
            <a:off x="5929313" y="1000125"/>
            <a:ext cx="300355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13" y="2714625"/>
            <a:ext cx="299402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3" name="Group 13"/>
          <p:cNvGrpSpPr>
            <a:grpSpLocks/>
          </p:cNvGrpSpPr>
          <p:nvPr/>
        </p:nvGrpSpPr>
        <p:grpSpPr bwMode="auto">
          <a:xfrm>
            <a:off x="0" y="1989138"/>
            <a:ext cx="3355975" cy="4319587"/>
            <a:chOff x="0" y="1275"/>
            <a:chExt cx="2114" cy="2721"/>
          </a:xfrm>
        </p:grpSpPr>
        <p:pic>
          <p:nvPicPr>
            <p:cNvPr id="2050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1275"/>
              <a:ext cx="1920" cy="1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931"/>
              <a:ext cx="1350" cy="1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8" name="ZoneTexte 13"/>
            <p:cNvSpPr txBox="1">
              <a:spLocks noChangeArrowheads="1"/>
            </p:cNvSpPr>
            <p:nvPr/>
          </p:nvSpPr>
          <p:spPr bwMode="auto">
            <a:xfrm>
              <a:off x="1020" y="3385"/>
              <a:ext cx="1094" cy="532"/>
            </a:xfrm>
            <a:prstGeom prst="rect">
              <a:avLst/>
            </a:prstGeom>
            <a:noFill/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600">
                  <a:latin typeface="Arial" charset="0"/>
                </a:rPr>
                <a:t>a</a:t>
              </a:r>
              <a:r>
                <a:rPr lang="fr-FR" sz="1600" baseline="-25000">
                  <a:latin typeface="Arial" charset="0"/>
                </a:rPr>
                <a:t>3</a:t>
              </a:r>
              <a:r>
                <a:rPr lang="fr-FR" sz="1600">
                  <a:latin typeface="Arial" charset="0"/>
                </a:rPr>
                <a:t> z + a</a:t>
              </a:r>
              <a:r>
                <a:rPr lang="fr-FR" sz="1600" baseline="-25000">
                  <a:latin typeface="Arial" charset="0"/>
                </a:rPr>
                <a:t>4</a:t>
              </a:r>
              <a:r>
                <a:rPr lang="fr-FR" sz="1600">
                  <a:latin typeface="Arial" charset="0"/>
                </a:rPr>
                <a:t> z</a:t>
              </a:r>
              <a:r>
                <a:rPr lang="fr-FR" sz="1600" baseline="30000">
                  <a:latin typeface="Arial" charset="0"/>
                </a:rPr>
                <a:t>2</a:t>
              </a:r>
              <a:r>
                <a:rPr lang="fr-FR" sz="1600">
                  <a:latin typeface="Arial" charset="0"/>
                </a:rPr>
                <a:t> + a</a:t>
              </a:r>
              <a:r>
                <a:rPr lang="fr-FR" sz="1600" baseline="-25000">
                  <a:latin typeface="Arial" charset="0"/>
                </a:rPr>
                <a:t>5</a:t>
              </a:r>
              <a:r>
                <a:rPr lang="fr-FR" sz="1600">
                  <a:latin typeface="Arial" charset="0"/>
                </a:rPr>
                <a:t> z</a:t>
              </a:r>
              <a:r>
                <a:rPr lang="fr-FR" sz="1600" baseline="30000">
                  <a:latin typeface="Arial" charset="0"/>
                </a:rPr>
                <a:t>3</a:t>
              </a:r>
              <a:r>
                <a:rPr lang="fr-FR" sz="1600">
                  <a:latin typeface="Arial" charset="0"/>
                </a:rPr>
                <a:t> + a</a:t>
              </a:r>
              <a:r>
                <a:rPr lang="fr-FR" sz="1600" baseline="-25000">
                  <a:latin typeface="Arial" charset="0"/>
                </a:rPr>
                <a:t>6</a:t>
              </a:r>
              <a:r>
                <a:rPr lang="fr-FR" sz="1600">
                  <a:latin typeface="Arial" charset="0"/>
                </a:rPr>
                <a:t> z</a:t>
              </a:r>
              <a:r>
                <a:rPr lang="fr-FR" sz="1600" baseline="30000">
                  <a:latin typeface="Arial" charset="0"/>
                </a:rPr>
                <a:t>4</a:t>
              </a:r>
              <a:r>
                <a:rPr lang="fr-FR" sz="1600">
                  <a:latin typeface="Arial" charset="0"/>
                </a:rPr>
                <a:t> </a:t>
              </a:r>
            </a:p>
            <a:p>
              <a:r>
                <a:rPr lang="fr-FR" sz="1600">
                  <a:latin typeface="Arial" charset="0"/>
                </a:rPr>
                <a:t>z : creux relatif</a:t>
              </a:r>
              <a:endParaRPr lang="fr-FR" sz="1600"/>
            </a:p>
          </p:txBody>
        </p:sp>
      </p:grpSp>
      <p:grpSp>
        <p:nvGrpSpPr>
          <p:cNvPr id="20494" name="Group 14"/>
          <p:cNvGrpSpPr>
            <a:grpSpLocks/>
          </p:cNvGrpSpPr>
          <p:nvPr/>
        </p:nvGrpSpPr>
        <p:grpSpPr bwMode="auto">
          <a:xfrm>
            <a:off x="3419475" y="1557338"/>
            <a:ext cx="5724525" cy="4597400"/>
            <a:chOff x="2154" y="997"/>
            <a:chExt cx="3606" cy="2896"/>
          </a:xfrm>
        </p:grpSpPr>
        <p:pic>
          <p:nvPicPr>
            <p:cNvPr id="2050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8678"/>
            <a:stretch>
              <a:fillRect/>
            </a:stretch>
          </p:blipFill>
          <p:spPr bwMode="auto">
            <a:xfrm>
              <a:off x="2918" y="997"/>
              <a:ext cx="2842" cy="1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4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38" y="2523"/>
              <a:ext cx="1922" cy="1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5" name="ZoneTexte 11"/>
            <p:cNvSpPr txBox="1">
              <a:spLocks noChangeArrowheads="1"/>
            </p:cNvSpPr>
            <p:nvPr/>
          </p:nvSpPr>
          <p:spPr bwMode="auto">
            <a:xfrm>
              <a:off x="2154" y="3031"/>
              <a:ext cx="1851" cy="686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600">
                  <a:latin typeface="Arial" charset="0"/>
                </a:rPr>
                <a:t>a</a:t>
              </a:r>
              <a:r>
                <a:rPr lang="fr-FR" sz="1600" baseline="-25000">
                  <a:latin typeface="Arial" charset="0"/>
                </a:rPr>
                <a:t>7</a:t>
              </a:r>
              <a:r>
                <a:rPr lang="fr-FR" sz="1600">
                  <a:latin typeface="Arial" charset="0"/>
                </a:rPr>
                <a:t> cos(S) + a</a:t>
              </a:r>
              <a:r>
                <a:rPr lang="fr-FR" sz="1600" baseline="-25000">
                  <a:latin typeface="Arial" charset="0"/>
                </a:rPr>
                <a:t>8</a:t>
              </a:r>
              <a:r>
                <a:rPr lang="fr-FR" sz="1600">
                  <a:latin typeface="Arial" charset="0"/>
                </a:rPr>
                <a:t> sin(S) + a</a:t>
              </a:r>
              <a:r>
                <a:rPr lang="fr-FR" sz="1600" baseline="-25000">
                  <a:latin typeface="Arial" charset="0"/>
                </a:rPr>
                <a:t>9</a:t>
              </a:r>
              <a:r>
                <a:rPr lang="fr-FR" sz="1600">
                  <a:latin typeface="Arial" charset="0"/>
                </a:rPr>
                <a:t> sin(2S) + a</a:t>
              </a:r>
              <a:r>
                <a:rPr lang="fr-FR" sz="1600" baseline="-25000">
                  <a:latin typeface="Arial" charset="0"/>
                </a:rPr>
                <a:t>10</a:t>
              </a:r>
              <a:r>
                <a:rPr lang="fr-FR" sz="1600">
                  <a:latin typeface="Arial" charset="0"/>
                </a:rPr>
                <a:t> cos(2S) + a</a:t>
              </a:r>
              <a:r>
                <a:rPr lang="fr-FR" sz="1600" baseline="-25000">
                  <a:latin typeface="Arial" charset="0"/>
                </a:rPr>
                <a:t>11</a:t>
              </a:r>
              <a:r>
                <a:rPr lang="fr-FR" sz="1600">
                  <a:latin typeface="Arial" charset="0"/>
                </a:rPr>
                <a:t> </a:t>
              </a:r>
              <a:r>
                <a:rPr lang="fr-FR" sz="1600">
                  <a:latin typeface="Arial" charset="0"/>
                  <a:sym typeface="Symbol" pitchFamily="18" charset="2"/>
                </a:rPr>
                <a:t></a:t>
              </a:r>
              <a:r>
                <a:rPr lang="fr-FR" sz="1600" baseline="-25000">
                  <a:latin typeface="Arial" charset="0"/>
                  <a:sym typeface="Symbol" pitchFamily="18" charset="2"/>
                </a:rPr>
                <a:t>R</a:t>
              </a:r>
            </a:p>
            <a:p>
              <a:r>
                <a:rPr lang="fr-FR" sz="1600">
                  <a:latin typeface="Arial" charset="0"/>
                </a:rPr>
                <a:t>S : saison</a:t>
              </a:r>
            </a:p>
            <a:p>
              <a:r>
                <a:rPr lang="fr-FR" sz="1600">
                  <a:latin typeface="Arial" charset="0"/>
                  <a:sym typeface="Symbol" pitchFamily="18" charset="2"/>
                </a:rPr>
                <a:t></a:t>
              </a:r>
              <a:r>
                <a:rPr lang="fr-FR" sz="1600" baseline="-25000">
                  <a:latin typeface="Arial" charset="0"/>
                  <a:sym typeface="Symbol" pitchFamily="18" charset="2"/>
                </a:rPr>
                <a:t>R</a:t>
              </a:r>
              <a:r>
                <a:rPr lang="fr-FR" sz="1600">
                  <a:latin typeface="Arial" charset="0"/>
                </a:rPr>
                <a:t> : l’écart à la saison</a:t>
              </a:r>
            </a:p>
          </p:txBody>
        </p:sp>
      </p:grp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8 janvier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H-44200965-2013-00493-A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3E2EF9-FA43-40BF-A191-F7FA40065CAF}" type="slidenum">
              <a:rPr lang="fr-FR"/>
              <a:pPr>
                <a:defRPr/>
              </a:pPr>
              <a:t>4</a:t>
            </a:fld>
            <a:endParaRPr lang="fr-FR"/>
          </a:p>
        </p:txBody>
      </p:sp>
      <p:sp>
        <p:nvSpPr>
          <p:cNvPr id="205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800" smtClean="0"/>
              <a:t>Modèle HSTT mis au point par EDF &amp; améliorations</a:t>
            </a:r>
          </a:p>
        </p:txBody>
      </p:sp>
      <p:sp>
        <p:nvSpPr>
          <p:cNvPr id="205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25538"/>
            <a:ext cx="8501062" cy="1150937"/>
          </a:xfrm>
        </p:spPr>
        <p:txBody>
          <a:bodyPr/>
          <a:lstStyle/>
          <a:p>
            <a:pPr eaLnBrk="1" hangingPunct="1"/>
            <a:r>
              <a:rPr lang="fr-FR" sz="1800" smtClean="0"/>
              <a:t>Modèle HSTT : Hydrostatique Saisonnier Temporel Thermique</a:t>
            </a:r>
          </a:p>
          <a:p>
            <a:pPr eaLnBrk="1" hangingPunct="1"/>
            <a:r>
              <a:rPr lang="fr-FR" sz="1800" smtClean="0"/>
              <a:t>Principe : mesure brute = superposition de 3 états : </a:t>
            </a:r>
            <a:r>
              <a:rPr lang="fr-FR" sz="1800" smtClean="0">
                <a:solidFill>
                  <a:srgbClr val="008000"/>
                </a:solidFill>
              </a:rPr>
              <a:t>irréversible</a:t>
            </a:r>
            <a:r>
              <a:rPr lang="fr-FR" sz="1800" smtClean="0"/>
              <a:t>, </a:t>
            </a:r>
            <a:r>
              <a:rPr lang="fr-FR" sz="1800" smtClean="0">
                <a:solidFill>
                  <a:schemeClr val="accent2"/>
                </a:solidFill>
              </a:rPr>
              <a:t>réversible hydrostatique</a:t>
            </a:r>
            <a:r>
              <a:rPr lang="fr-FR" sz="1800" smtClean="0"/>
              <a:t> et </a:t>
            </a:r>
            <a:r>
              <a:rPr lang="fr-FR" sz="1800" smtClean="0">
                <a:solidFill>
                  <a:srgbClr val="FF0000"/>
                </a:solidFill>
              </a:rPr>
              <a:t>réversible thermique</a:t>
            </a:r>
            <a:r>
              <a:rPr lang="fr-FR" sz="1800" smtClean="0"/>
              <a:t>.</a:t>
            </a:r>
          </a:p>
          <a:p>
            <a:pPr eaLnBrk="1" hangingPunct="1"/>
            <a:endParaRPr lang="fr-FR" sz="1800" smtClean="0"/>
          </a:p>
          <a:p>
            <a:pPr eaLnBrk="1" hangingPunct="1"/>
            <a:endParaRPr lang="fr-FR" sz="2000" smtClean="0"/>
          </a:p>
        </p:txBody>
      </p:sp>
      <p:graphicFrame>
        <p:nvGraphicFramePr>
          <p:cNvPr id="20495" name="Object 15"/>
          <p:cNvGraphicFramePr>
            <a:graphicFrameLocks noChangeAspect="1"/>
          </p:cNvGraphicFramePr>
          <p:nvPr/>
        </p:nvGraphicFramePr>
        <p:xfrm>
          <a:off x="3059113" y="2133600"/>
          <a:ext cx="1368425" cy="684213"/>
        </p:xfrm>
        <a:graphic>
          <a:graphicData uri="http://schemas.openxmlformats.org/presentationml/2006/ole">
            <p:oleObj spid="_x0000_s20495" name="Equation" r:id="rId7" imgW="660240" imgH="3301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8 janvier 2014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H-44200965-2013-00493-A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494A7B-398A-4B53-B3E6-2CC3A3404960}" type="slidenum">
              <a:rPr lang="fr-FR"/>
              <a:pPr>
                <a:defRPr/>
              </a:pPr>
              <a:t>5</a:t>
            </a:fld>
            <a:endParaRPr lang="fr-FR"/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3429000"/>
            <a:ext cx="8748712" cy="2857500"/>
          </a:xfrm>
        </p:spPr>
        <p:txBody>
          <a:bodyPr/>
          <a:lstStyle/>
          <a:p>
            <a:pPr eaLnBrk="1" hangingPunct="1"/>
            <a:r>
              <a:rPr lang="fr-FR" sz="1600" smtClean="0"/>
              <a:t>Avantages</a:t>
            </a:r>
          </a:p>
          <a:p>
            <a:pPr lvl="1" eaLnBrk="1" hangingPunct="1"/>
            <a:r>
              <a:rPr lang="fr-FR" sz="1200" smtClean="0"/>
              <a:t>Méthode simple et robuste (utilisée par EDF depuis 1967), utilisée sur la plupart des barrages dans le monde, avec quelques variantes mais l’esprit reste le même.</a:t>
            </a:r>
          </a:p>
          <a:p>
            <a:pPr lvl="1" eaLnBrk="1" hangingPunct="1"/>
            <a:r>
              <a:rPr lang="fr-FR" sz="1200" smtClean="0"/>
              <a:t>Méthode qui permet d’expliquer la plupart des grandeurs mesurées sur un barrage.</a:t>
            </a:r>
          </a:p>
          <a:p>
            <a:pPr lvl="1" eaLnBrk="1" hangingPunct="1"/>
            <a:r>
              <a:rPr lang="fr-FR" sz="1200" smtClean="0"/>
              <a:t>Nécessite de connaître uniquement la cote de retenue de l’ouvrage et une estimation de la température journalière.</a:t>
            </a:r>
            <a:endParaRPr lang="fr-FR" sz="1600" smtClean="0"/>
          </a:p>
          <a:p>
            <a:pPr eaLnBrk="1" hangingPunct="1"/>
            <a:r>
              <a:rPr lang="fr-FR" sz="1600" smtClean="0"/>
              <a:t>Limites &amp; améliorations</a:t>
            </a:r>
          </a:p>
          <a:p>
            <a:pPr lvl="1" eaLnBrk="1" hangingPunct="1"/>
            <a:r>
              <a:rPr lang="fr-FR" sz="1200" smtClean="0"/>
              <a:t>Variables explicatives fortement corrélées.</a:t>
            </a:r>
          </a:p>
          <a:p>
            <a:pPr lvl="1" eaLnBrk="1" hangingPunct="1"/>
            <a:r>
              <a:rPr lang="fr-FR" sz="1200" smtClean="0"/>
              <a:t>État thermique peu représentatif (une dispersion résiduelle due aux températures réelles peut persister).</a:t>
            </a:r>
          </a:p>
          <a:p>
            <a:pPr lvl="1" eaLnBrk="1" hangingPunct="1"/>
            <a:r>
              <a:rPr lang="fr-FR" sz="1200" smtClean="0">
                <a:solidFill>
                  <a:srgbClr val="FF0000"/>
                </a:solidFill>
              </a:rPr>
              <a:t>Pas de prise en compte de la température de l’eau, de l’effet du gradient thermique (sens amont-aval), effet du rayonnement thermique ?</a:t>
            </a:r>
          </a:p>
        </p:txBody>
      </p:sp>
      <p:sp>
        <p:nvSpPr>
          <p:cNvPr id="21509" name="Rectangle 2"/>
          <p:cNvSpPr txBox="1">
            <a:spLocks noChangeArrowheads="1"/>
          </p:cNvSpPr>
          <p:nvPr/>
        </p:nvSpPr>
        <p:spPr bwMode="auto">
          <a:xfrm>
            <a:off x="500063" y="0"/>
            <a:ext cx="66294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r-FR" sz="3200" b="1">
                <a:solidFill>
                  <a:srgbClr val="FF9900"/>
                </a:solidFill>
                <a:latin typeface="Arial" charset="0"/>
              </a:rPr>
              <a:t>Modèle HSTT &amp; améliorations</a:t>
            </a:r>
          </a:p>
        </p:txBody>
      </p:sp>
      <p:pic>
        <p:nvPicPr>
          <p:cNvPr id="21510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38"/>
            <a:ext cx="4678363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642938"/>
            <a:ext cx="4643437" cy="28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smtClean="0"/>
              <a:t>Analyse détaillée d’Izourt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59275" y="981075"/>
            <a:ext cx="4676775" cy="1841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1600" smtClean="0"/>
              <a:t>Localisation : Pyrénées (altitude 1600 m)</a:t>
            </a:r>
          </a:p>
          <a:p>
            <a:pPr>
              <a:lnSpc>
                <a:spcPct val="90000"/>
              </a:lnSpc>
            </a:pPr>
            <a:r>
              <a:rPr lang="fr-FR" sz="1600" smtClean="0"/>
              <a:t>Caractéristiques géométriques :</a:t>
            </a:r>
          </a:p>
          <a:p>
            <a:pPr lvl="1">
              <a:lnSpc>
                <a:spcPct val="90000"/>
              </a:lnSpc>
            </a:pPr>
            <a:r>
              <a:rPr lang="fr-FR" sz="1400" smtClean="0"/>
              <a:t>Hauteur sur fondation : 46 m</a:t>
            </a:r>
          </a:p>
          <a:p>
            <a:pPr lvl="1">
              <a:lnSpc>
                <a:spcPct val="90000"/>
              </a:lnSpc>
            </a:pPr>
            <a:r>
              <a:rPr lang="fr-FR" sz="1400" smtClean="0"/>
              <a:t>Longueur en crête : 162 m</a:t>
            </a:r>
          </a:p>
          <a:p>
            <a:pPr lvl="1">
              <a:lnSpc>
                <a:spcPct val="90000"/>
              </a:lnSpc>
            </a:pPr>
            <a:r>
              <a:rPr lang="fr-FR" sz="1400" smtClean="0"/>
              <a:t>Epaisseur en crête : 4 m</a:t>
            </a:r>
          </a:p>
          <a:p>
            <a:pPr lvl="1">
              <a:lnSpc>
                <a:spcPct val="90000"/>
              </a:lnSpc>
            </a:pPr>
            <a:r>
              <a:rPr lang="fr-FR" sz="1400" smtClean="0"/>
              <a:t>Epaisseur maximale : 32 m</a:t>
            </a:r>
          </a:p>
          <a:p>
            <a:pPr lvl="1">
              <a:lnSpc>
                <a:spcPct val="90000"/>
              </a:lnSpc>
            </a:pPr>
            <a:r>
              <a:rPr lang="fr-FR" sz="1400" smtClean="0"/>
              <a:t>Volume de la retenue : 7,9 Mm</a:t>
            </a:r>
            <a:r>
              <a:rPr lang="fr-FR" sz="1400" baseline="30000" smtClean="0"/>
              <a:t>3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403225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781300"/>
            <a:ext cx="277336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34925" y="3933825"/>
            <a:ext cx="46767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Blip>
                <a:blip r:embed="rId4"/>
              </a:buBlip>
            </a:pPr>
            <a:r>
              <a:rPr lang="fr-FR" sz="1600">
                <a:latin typeface="Arial" charset="0"/>
              </a:rPr>
              <a:t>Matériaux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Blip>
                <a:blip r:embed="rId5"/>
              </a:buBlip>
            </a:pPr>
            <a:r>
              <a:rPr lang="fr-FR" sz="1400">
                <a:latin typeface="Arial" charset="0"/>
              </a:rPr>
              <a:t>Corps du barrage : blocs de gneiss + béton de remplissage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Blip>
                <a:blip r:embed="rId5"/>
              </a:buBlip>
            </a:pPr>
            <a:r>
              <a:rPr lang="fr-FR" sz="1400">
                <a:latin typeface="Arial" charset="0"/>
              </a:rPr>
              <a:t>Revêtement amont : moellons, joints avec un mortier + injections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Blip>
                <a:blip r:embed="rId5"/>
              </a:buBlip>
            </a:pPr>
            <a:r>
              <a:rPr lang="fr-FR" sz="1400">
                <a:latin typeface="Arial" charset="0"/>
              </a:rPr>
              <a:t>Fondation : gneiss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 txBox="1">
            <a:spLocks noGrp="1"/>
          </p:cNvSpPr>
          <p:nvPr/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fr-FR" sz="800">
                <a:latin typeface="+mn-lt"/>
                <a:cs typeface="+mn-cs"/>
              </a:rPr>
              <a:t>jour mois année</a:t>
            </a:r>
          </a:p>
        </p:txBody>
      </p:sp>
      <p:sp>
        <p:nvSpPr>
          <p:cNvPr id="5" name="Espace réservé du pied de page 4"/>
          <p:cNvSpPr txBox="1">
            <a:spLocks noGrp="1"/>
          </p:cNvSpPr>
          <p:nvPr/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fr-FR" sz="800" dirty="0">
                <a:latin typeface="+mn-lt"/>
                <a:cs typeface="+mn-cs"/>
              </a:rPr>
              <a:t>D41**/TRA/2011-*****-A</a:t>
            </a:r>
          </a:p>
        </p:txBody>
      </p:sp>
      <p:sp>
        <p:nvSpPr>
          <p:cNvPr id="6" name="Espace réservé du numéro de diapositive 5"/>
          <p:cNvSpPr txBox="1">
            <a:spLocks noGrp="1"/>
          </p:cNvSpPr>
          <p:nvPr/>
        </p:nvSpPr>
        <p:spPr bwMode="auto">
          <a:xfrm>
            <a:off x="179388" y="6237288"/>
            <a:ext cx="381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CCDB72AF-F10C-4456-9DD2-D28AA5ECDB0E}" type="slidenum">
              <a:rPr lang="fr-FR" sz="800">
                <a:latin typeface="+mn-lt"/>
                <a:cs typeface="+mn-cs"/>
              </a:rPr>
              <a:pPr algn="r">
                <a:defRPr/>
              </a:pPr>
              <a:t>7</a:t>
            </a:fld>
            <a:endParaRPr lang="fr-FR" sz="800">
              <a:latin typeface="+mn-lt"/>
              <a:cs typeface="+mn-cs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fr-FR" smtClean="0"/>
              <a:t>Maquette virtuelle</a:t>
            </a:r>
          </a:p>
        </p:txBody>
      </p:sp>
      <p:sp>
        <p:nvSpPr>
          <p:cNvPr id="23557" name="Text Box 12"/>
          <p:cNvSpPr txBox="1">
            <a:spLocks noChangeArrowheads="1"/>
          </p:cNvSpPr>
          <p:nvPr/>
        </p:nvSpPr>
        <p:spPr bwMode="auto">
          <a:xfrm>
            <a:off x="2124075" y="5295900"/>
            <a:ext cx="48593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/>
              <a:t>Paramètres mécaniques calés sur la fonction hydrostatique donnée par HSTT sur les données réelles</a:t>
            </a:r>
          </a:p>
        </p:txBody>
      </p:sp>
      <p:pic>
        <p:nvPicPr>
          <p:cNvPr id="23558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052513"/>
            <a:ext cx="6119812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95288" y="1341438"/>
            <a:ext cx="8415337" cy="2519362"/>
            <a:chOff x="249" y="845"/>
            <a:chExt cx="5301" cy="1587"/>
          </a:xfrm>
        </p:grpSpPr>
        <p:pic>
          <p:nvPicPr>
            <p:cNvPr id="24604" name="Picture 2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" y="1005"/>
              <a:ext cx="2133" cy="1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05" name="Picture 2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60" y="845"/>
              <a:ext cx="1990" cy="1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395288" y="1196975"/>
            <a:ext cx="8408987" cy="2879725"/>
            <a:chOff x="249" y="754"/>
            <a:chExt cx="5297" cy="1814"/>
          </a:xfrm>
        </p:grpSpPr>
        <p:pic>
          <p:nvPicPr>
            <p:cNvPr id="24602" name="Picture 1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60" y="754"/>
              <a:ext cx="1986" cy="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0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9" y="981"/>
              <a:ext cx="2281" cy="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395288" y="1341438"/>
            <a:ext cx="8374062" cy="2592387"/>
            <a:chOff x="249" y="845"/>
            <a:chExt cx="5275" cy="1633"/>
          </a:xfrm>
        </p:grpSpPr>
        <p:pic>
          <p:nvPicPr>
            <p:cNvPr id="24600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06" y="845"/>
              <a:ext cx="1918" cy="1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01" name="Picture 2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9" y="1004"/>
              <a:ext cx="850" cy="1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250825" y="1341438"/>
            <a:ext cx="8497888" cy="2592387"/>
            <a:chOff x="158" y="845"/>
            <a:chExt cx="5353" cy="1633"/>
          </a:xfrm>
        </p:grpSpPr>
        <p:pic>
          <p:nvPicPr>
            <p:cNvPr id="24598" name="Picture 3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58" y="1004"/>
              <a:ext cx="1959" cy="1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9" name="Picture 3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89" y="845"/>
              <a:ext cx="1922" cy="1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395288" y="1341438"/>
            <a:ext cx="8388350" cy="2659062"/>
            <a:chOff x="249" y="845"/>
            <a:chExt cx="5284" cy="1675"/>
          </a:xfrm>
        </p:grpSpPr>
        <p:pic>
          <p:nvPicPr>
            <p:cNvPr id="24596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606" y="845"/>
              <a:ext cx="1927" cy="1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7" name="Picture 2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9" y="1026"/>
              <a:ext cx="945" cy="1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395288" y="1341438"/>
            <a:ext cx="8343900" cy="2662237"/>
            <a:chOff x="249" y="845"/>
            <a:chExt cx="5256" cy="1677"/>
          </a:xfrm>
        </p:grpSpPr>
        <p:pic>
          <p:nvPicPr>
            <p:cNvPr id="24594" name="Picture 2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49" y="981"/>
              <a:ext cx="1326" cy="15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5" name="Picture 1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560" y="845"/>
              <a:ext cx="1945" cy="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Espace réservé de la date 3"/>
          <p:cNvSpPr txBox="1">
            <a:spLocks noGrp="1"/>
          </p:cNvSpPr>
          <p:nvPr/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fr-FR" sz="800">
                <a:latin typeface="+mn-lt"/>
                <a:cs typeface="+mn-cs"/>
              </a:rPr>
              <a:t>jour mois année</a:t>
            </a:r>
          </a:p>
        </p:txBody>
      </p:sp>
      <p:sp>
        <p:nvSpPr>
          <p:cNvPr id="5" name="Espace réservé du pied de page 4"/>
          <p:cNvSpPr txBox="1">
            <a:spLocks noGrp="1"/>
          </p:cNvSpPr>
          <p:nvPr/>
        </p:nvSpPr>
        <p:spPr bwMode="auto">
          <a:xfrm>
            <a:off x="3505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fr-FR" sz="800">
                <a:latin typeface="+mn-lt"/>
                <a:cs typeface="+mn-cs"/>
              </a:rPr>
              <a:t>D41**/TRA/2011-*****-A</a:t>
            </a:r>
          </a:p>
        </p:txBody>
      </p:sp>
      <p:sp>
        <p:nvSpPr>
          <p:cNvPr id="6" name="Espace réservé du numéro de diapositive 5"/>
          <p:cNvSpPr txBox="1">
            <a:spLocks noGrp="1"/>
          </p:cNvSpPr>
          <p:nvPr/>
        </p:nvSpPr>
        <p:spPr bwMode="auto">
          <a:xfrm>
            <a:off x="152400" y="6248400"/>
            <a:ext cx="381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81F04AE-E00C-43E3-9235-45E70B78C4FE}" type="slidenum">
              <a:rPr lang="fr-FR" sz="800">
                <a:latin typeface="+mn-lt"/>
                <a:cs typeface="+mn-cs"/>
              </a:rPr>
              <a:pPr algn="r">
                <a:defRPr/>
              </a:pPr>
              <a:t>8</a:t>
            </a:fld>
            <a:endParaRPr lang="fr-FR" sz="800">
              <a:latin typeface="+mn-lt"/>
              <a:cs typeface="+mn-cs"/>
            </a:endParaRPr>
          </a:p>
        </p:txBody>
      </p:sp>
      <p:sp>
        <p:nvSpPr>
          <p:cNvPr id="24586" name="Rectangle 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 smtClean="0"/>
              <a:t>Classification des phénomènes</a:t>
            </a:r>
          </a:p>
        </p:txBody>
      </p:sp>
      <p:grpSp>
        <p:nvGrpSpPr>
          <p:cNvPr id="11" name="Group 20"/>
          <p:cNvGrpSpPr>
            <a:grpSpLocks/>
          </p:cNvGrpSpPr>
          <p:nvPr/>
        </p:nvGrpSpPr>
        <p:grpSpPr bwMode="auto">
          <a:xfrm>
            <a:off x="4525963" y="4005263"/>
            <a:ext cx="4618037" cy="500062"/>
            <a:chOff x="2851" y="3022"/>
            <a:chExt cx="2909" cy="315"/>
          </a:xfrm>
        </p:grpSpPr>
        <p:pic>
          <p:nvPicPr>
            <p:cNvPr id="24592" name="Picture 1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851" y="3022"/>
              <a:ext cx="1270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3" name="Picture 18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212" y="3022"/>
              <a:ext cx="1548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573" name="Rectangle 21"/>
          <p:cNvSpPr>
            <a:spLocks noChangeArrowheads="1"/>
          </p:cNvSpPr>
          <p:nvPr/>
        </p:nvSpPr>
        <p:spPr bwMode="auto">
          <a:xfrm>
            <a:off x="2627313" y="4652963"/>
            <a:ext cx="3527425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0" hangingPunct="0">
              <a:spcBef>
                <a:spcPct val="20000"/>
              </a:spcBef>
              <a:buFontTx/>
              <a:buAutoNum type="arabicPeriod"/>
            </a:pPr>
            <a:r>
              <a:rPr lang="fr-FR" sz="1800">
                <a:solidFill>
                  <a:srgbClr val="FF0000"/>
                </a:solidFill>
                <a:latin typeface="Arial" charset="0"/>
              </a:rPr>
              <a:t>Température de l’eau</a:t>
            </a:r>
          </a:p>
          <a:p>
            <a:pPr marL="609600" indent="-609600" eaLnBrk="0" hangingPunct="0">
              <a:spcBef>
                <a:spcPct val="20000"/>
              </a:spcBef>
              <a:buFontTx/>
              <a:buAutoNum type="arabicPeriod"/>
            </a:pPr>
            <a:r>
              <a:rPr lang="fr-FR" sz="1800">
                <a:latin typeface="Arial" charset="0"/>
              </a:rPr>
              <a:t>Rayonnement</a:t>
            </a:r>
          </a:p>
          <a:p>
            <a:pPr marL="609600" indent="-609600" eaLnBrk="0" hangingPunct="0">
              <a:spcBef>
                <a:spcPct val="20000"/>
              </a:spcBef>
              <a:buFontTx/>
              <a:buAutoNum type="arabicPeriod"/>
            </a:pPr>
            <a:r>
              <a:rPr lang="fr-FR" sz="1800">
                <a:latin typeface="Arial" charset="0"/>
              </a:rPr>
              <a:t>Convection</a:t>
            </a:r>
          </a:p>
          <a:p>
            <a:pPr marL="609600" indent="-609600" eaLnBrk="0" hangingPunct="0">
              <a:spcBef>
                <a:spcPct val="20000"/>
              </a:spcBef>
              <a:buFontTx/>
              <a:buBlip>
                <a:blip r:embed="rId16"/>
              </a:buBlip>
            </a:pPr>
            <a:endParaRPr lang="fr-FR" sz="1800">
              <a:latin typeface="Arial" charset="0"/>
            </a:endParaRPr>
          </a:p>
        </p:txBody>
      </p:sp>
      <p:pic>
        <p:nvPicPr>
          <p:cNvPr id="23566" name="Picture 1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211638" y="1987550"/>
            <a:ext cx="16954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15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211638" y="1987550"/>
            <a:ext cx="17208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16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140200" y="1989138"/>
            <a:ext cx="175577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52" name="Picture 5"/>
          <p:cNvPicPr>
            <a:picLocks noChangeAspect="1" noChangeArrowheads="1"/>
          </p:cNvPicPr>
          <p:nvPr/>
        </p:nvPicPr>
        <p:blipFill>
          <a:blip r:embed="rId3" cstate="print"/>
          <a:srcRect l="10765" t="11424" r="46141" b="48566"/>
          <a:stretch>
            <a:fillRect/>
          </a:stretch>
        </p:blipFill>
        <p:spPr bwMode="auto">
          <a:xfrm>
            <a:off x="0" y="1268413"/>
            <a:ext cx="2735263" cy="3384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342188" cy="914400"/>
          </a:xfrm>
        </p:spPr>
        <p:txBody>
          <a:bodyPr/>
          <a:lstStyle/>
          <a:p>
            <a:r>
              <a:rPr lang="fr-FR" sz="2800" smtClean="0"/>
              <a:t>Théorème de réciprocité thermo-élastique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432050" y="1154113"/>
            <a:ext cx="6337300" cy="3009900"/>
            <a:chOff x="1532" y="727"/>
            <a:chExt cx="3992" cy="1896"/>
          </a:xfrm>
        </p:grpSpPr>
        <p:graphicFrame>
          <p:nvGraphicFramePr>
            <p:cNvPr id="26627" name="Object 3"/>
            <p:cNvGraphicFramePr>
              <a:graphicFrameLocks noChangeAspect="1"/>
            </p:cNvGraphicFramePr>
            <p:nvPr/>
          </p:nvGraphicFramePr>
          <p:xfrm>
            <a:off x="2757" y="1501"/>
            <a:ext cx="1587" cy="490"/>
          </p:xfrm>
          <a:graphic>
            <a:graphicData uri="http://schemas.openxmlformats.org/presentationml/2006/ole">
              <p:oleObj spid="_x0000_s38917" name="Equation" r:id="rId4" imgW="1231560" imgH="380880" progId="Equation.3">
                <p:embed/>
              </p:oleObj>
            </a:graphicData>
          </a:graphic>
        </p:graphicFrame>
        <p:sp>
          <p:nvSpPr>
            <p:cNvPr id="26658" name="Text Box 5"/>
            <p:cNvSpPr txBox="1">
              <a:spLocks noChangeArrowheads="1"/>
            </p:cNvSpPr>
            <p:nvPr/>
          </p:nvSpPr>
          <p:spPr bwMode="auto">
            <a:xfrm>
              <a:off x="1532" y="1546"/>
              <a:ext cx="123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fr-FR" sz="1600"/>
                <a:t>Déplacement dû à un champ thermique</a:t>
              </a:r>
            </a:p>
          </p:txBody>
        </p:sp>
        <p:sp>
          <p:nvSpPr>
            <p:cNvPr id="26659" name="Text Box 6"/>
            <p:cNvSpPr txBox="1">
              <a:spLocks noChangeArrowheads="1"/>
            </p:cNvSpPr>
            <p:nvPr/>
          </p:nvSpPr>
          <p:spPr bwMode="auto">
            <a:xfrm>
              <a:off x="2789" y="2257"/>
              <a:ext cx="123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600"/>
                <a:t>Coefficient de dilatation thermique</a:t>
              </a:r>
            </a:p>
          </p:txBody>
        </p:sp>
        <p:sp>
          <p:nvSpPr>
            <p:cNvPr id="26660" name="Text Box 7"/>
            <p:cNvSpPr txBox="1">
              <a:spLocks noChangeArrowheads="1"/>
            </p:cNvSpPr>
            <p:nvPr/>
          </p:nvSpPr>
          <p:spPr bwMode="auto">
            <a:xfrm>
              <a:off x="4377" y="2115"/>
              <a:ext cx="90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600"/>
                <a:t>Champ de température</a:t>
              </a:r>
            </a:p>
          </p:txBody>
        </p:sp>
        <p:sp>
          <p:nvSpPr>
            <p:cNvPr id="26661" name="Text Box 9"/>
            <p:cNvSpPr txBox="1">
              <a:spLocks noChangeArrowheads="1"/>
            </p:cNvSpPr>
            <p:nvPr/>
          </p:nvSpPr>
          <p:spPr bwMode="auto">
            <a:xfrm>
              <a:off x="3483" y="727"/>
              <a:ext cx="2041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1600"/>
                <a:t>Champ de contrainte dû à une force unitaire à la position et dans la direction du déplacement recherché</a:t>
              </a:r>
            </a:p>
          </p:txBody>
        </p:sp>
        <p:sp>
          <p:nvSpPr>
            <p:cNvPr id="26662" name="Line 11"/>
            <p:cNvSpPr>
              <a:spLocks noChangeShapeType="1"/>
            </p:cNvSpPr>
            <p:nvPr/>
          </p:nvSpPr>
          <p:spPr bwMode="auto">
            <a:xfrm>
              <a:off x="3347" y="1758"/>
              <a:ext cx="0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663" name="Line 12"/>
            <p:cNvSpPr>
              <a:spLocks noChangeShapeType="1"/>
            </p:cNvSpPr>
            <p:nvPr/>
          </p:nvSpPr>
          <p:spPr bwMode="auto">
            <a:xfrm flipV="1">
              <a:off x="3891" y="1271"/>
              <a:ext cx="544" cy="3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664" name="Line 13"/>
            <p:cNvSpPr>
              <a:spLocks noChangeShapeType="1"/>
            </p:cNvSpPr>
            <p:nvPr/>
          </p:nvSpPr>
          <p:spPr bwMode="auto">
            <a:xfrm>
              <a:off x="3528" y="1718"/>
              <a:ext cx="998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258888" y="4652963"/>
            <a:ext cx="7567612" cy="1376362"/>
            <a:chOff x="612" y="2976"/>
            <a:chExt cx="4767" cy="867"/>
          </a:xfrm>
        </p:grpSpPr>
        <p:graphicFrame>
          <p:nvGraphicFramePr>
            <p:cNvPr id="26635" name="Object 11"/>
            <p:cNvGraphicFramePr>
              <a:graphicFrameLocks noChangeAspect="1"/>
            </p:cNvGraphicFramePr>
            <p:nvPr/>
          </p:nvGraphicFramePr>
          <p:xfrm>
            <a:off x="1111" y="2976"/>
            <a:ext cx="3535" cy="490"/>
          </p:xfrm>
          <a:graphic>
            <a:graphicData uri="http://schemas.openxmlformats.org/presentationml/2006/ole">
              <p:oleObj spid="_x0000_s38916" name="Equation" r:id="rId5" imgW="2743200" imgH="380880" progId="Equation.3">
                <p:embed/>
              </p:oleObj>
            </a:graphicData>
          </a:graphic>
        </p:graphicFrame>
        <p:sp>
          <p:nvSpPr>
            <p:cNvPr id="26657" name="Text Box 15"/>
            <p:cNvSpPr txBox="1">
              <a:spLocks noChangeArrowheads="1"/>
            </p:cNvSpPr>
            <p:nvPr/>
          </p:nvSpPr>
          <p:spPr bwMode="auto">
            <a:xfrm>
              <a:off x="612" y="3612"/>
              <a:ext cx="476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800"/>
                <a:t>l, </a:t>
              </a:r>
              <a:r>
                <a:rPr lang="fr-FR" sz="1800">
                  <a:sym typeface="Symbol" pitchFamily="18" charset="2"/>
                </a:rPr>
                <a:t></a:t>
              </a:r>
              <a:r>
                <a:rPr lang="fr-FR" sz="1800"/>
                <a:t>, h sont les coordonnées dans l’épaisseur, la hauteur et la longueur du barrage</a:t>
              </a:r>
            </a:p>
          </p:txBody>
        </p:sp>
      </p:grpSp>
      <p:graphicFrame>
        <p:nvGraphicFramePr>
          <p:cNvPr id="26649" name="Object 25"/>
          <p:cNvGraphicFramePr>
            <a:graphicFrameLocks noChangeAspect="1"/>
          </p:cNvGraphicFramePr>
          <p:nvPr/>
        </p:nvGraphicFramePr>
        <p:xfrm>
          <a:off x="1476375" y="2349500"/>
          <a:ext cx="415925" cy="466725"/>
        </p:xfrm>
        <a:graphic>
          <a:graphicData uri="http://schemas.openxmlformats.org/presentationml/2006/ole">
            <p:oleObj spid="_x0000_s38914" name="Equation" r:id="rId6" imgW="203040" imgH="228600" progId="Equation.3">
              <p:embed/>
            </p:oleObj>
          </a:graphicData>
        </a:graphic>
      </p:graphicFrame>
      <p:sp>
        <p:nvSpPr>
          <p:cNvPr id="26656" name="Line 26"/>
          <p:cNvSpPr>
            <a:spLocks noChangeShapeType="1"/>
          </p:cNvSpPr>
          <p:nvPr/>
        </p:nvSpPr>
        <p:spPr bwMode="auto">
          <a:xfrm>
            <a:off x="1042988" y="2816225"/>
            <a:ext cx="12239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aphicFrame>
        <p:nvGraphicFramePr>
          <p:cNvPr id="26651" name="Object 27"/>
          <p:cNvGraphicFramePr>
            <a:graphicFrameLocks noChangeAspect="1"/>
          </p:cNvGraphicFramePr>
          <p:nvPr/>
        </p:nvGraphicFramePr>
        <p:xfrm>
          <a:off x="1331913" y="2420938"/>
          <a:ext cx="698500" cy="323850"/>
        </p:xfrm>
        <a:graphic>
          <a:graphicData uri="http://schemas.openxmlformats.org/presentationml/2006/ole">
            <p:oleObj spid="_x0000_s38915" name="Equation" r:id="rId7" imgW="355320" imgH="1648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011_00742A_Présentation DTG_general 2011">
  <a:themeElements>
    <a:clrScheme name="2008_00373_A_Modèle de présentation DTG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008_00373_A_Modèle de présentation DT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8_00373_A_Modèle de présentation DTG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8_00373_A_Modèle de présentation DTG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8_00373_A_Modèle de présentation DT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8_00373_A_Modèle de présentation DTG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8_00373_A_Modèle de présentation DT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8_00373_A_Modèle de présentation DT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8_00373_A_Modèle de présentation DT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2011_00742A_Présentation DTG_general 2011</Template>
  <TotalTime>2345</TotalTime>
  <Words>877</Words>
  <Application>Microsoft Office PowerPoint</Application>
  <PresentationFormat>Affichage à l'écran (4:3)</PresentationFormat>
  <Paragraphs>133</Paragraphs>
  <Slides>18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0" baseType="lpstr">
      <vt:lpstr>2011_00742A_Présentation DTG_general 2011</vt:lpstr>
      <vt:lpstr>Equation</vt:lpstr>
      <vt:lpstr>Améliorations du modèle HSTT Déformations d’origine thermique des barrages en béton  </vt:lpstr>
      <vt:lpstr>La surveillance des ouvrages EDF</vt:lpstr>
      <vt:lpstr>Exemple de mesures de déplacements &amp; ordres de grandeurs associés</vt:lpstr>
      <vt:lpstr>Modèle HSTT mis au point par EDF &amp; améliorations</vt:lpstr>
      <vt:lpstr>Diapositive 5</vt:lpstr>
      <vt:lpstr>Analyse détaillée d’Izourt</vt:lpstr>
      <vt:lpstr>Maquette virtuelle</vt:lpstr>
      <vt:lpstr>Classification des phénomènes</vt:lpstr>
      <vt:lpstr>Théorème de réciprocité thermo-élastique</vt:lpstr>
      <vt:lpstr>Prise en compte de la forme des champs</vt:lpstr>
      <vt:lpstr>Prise en compte de la forme des champs</vt:lpstr>
      <vt:lpstr>Calcul de TM et TG</vt:lpstr>
      <vt:lpstr>Calcul de TM et TG</vt:lpstr>
      <vt:lpstr>Calcul de TM et TG</vt:lpstr>
      <vt:lpstr>Résultats : Modèle GRAD</vt:lpstr>
      <vt:lpstr>Mesures in-situ sur Puylaurent</vt:lpstr>
      <vt:lpstr>Conclusions et perspectives</vt:lpstr>
      <vt:lpstr>Merci pour votre attention</vt:lpstr>
    </vt:vector>
  </TitlesOfParts>
  <Company>EDF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Déformations d’origine thermique des barrages béton</dc:title>
  <dc:creator>b69948</dc:creator>
  <cp:lastModifiedBy>f79147</cp:lastModifiedBy>
  <cp:revision>43</cp:revision>
  <dcterms:created xsi:type="dcterms:W3CDTF">2013-12-18T09:12:06Z</dcterms:created>
  <dcterms:modified xsi:type="dcterms:W3CDTF">2014-01-30T08:38:38Z</dcterms:modified>
</cp:coreProperties>
</file>